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2.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0" r:id="rId1"/>
    <p:sldMasterId id="2147483937" r:id="rId2"/>
    <p:sldMasterId id="2147484039" r:id="rId3"/>
    <p:sldMasterId id="2147484063" r:id="rId4"/>
  </p:sldMasterIdLst>
  <p:notesMasterIdLst>
    <p:notesMasterId r:id="rId78"/>
  </p:notesMasterIdLst>
  <p:sldIdLst>
    <p:sldId id="337" r:id="rId5"/>
    <p:sldId id="2147472548" r:id="rId6"/>
    <p:sldId id="2147472547" r:id="rId7"/>
    <p:sldId id="2147472611" r:id="rId8"/>
    <p:sldId id="2147472549" r:id="rId9"/>
    <p:sldId id="2147472550" r:id="rId10"/>
    <p:sldId id="2147472612" r:id="rId11"/>
    <p:sldId id="2147472551" r:id="rId12"/>
    <p:sldId id="2147472552" r:id="rId13"/>
    <p:sldId id="2147472553" r:id="rId14"/>
    <p:sldId id="2147472554" r:id="rId15"/>
    <p:sldId id="2147472555" r:id="rId16"/>
    <p:sldId id="2147472556" r:id="rId17"/>
    <p:sldId id="2147472557" r:id="rId18"/>
    <p:sldId id="2147472613" r:id="rId19"/>
    <p:sldId id="2147472559" r:id="rId20"/>
    <p:sldId id="2147472614" r:id="rId21"/>
    <p:sldId id="2147472560" r:id="rId22"/>
    <p:sldId id="2147472561" r:id="rId23"/>
    <p:sldId id="2147472562" r:id="rId24"/>
    <p:sldId id="2147472563" r:id="rId25"/>
    <p:sldId id="2147472564" r:id="rId26"/>
    <p:sldId id="2147472565" r:id="rId27"/>
    <p:sldId id="2147472566" r:id="rId28"/>
    <p:sldId id="2147472567" r:id="rId29"/>
    <p:sldId id="2147472568" r:id="rId30"/>
    <p:sldId id="2147472569" r:id="rId31"/>
    <p:sldId id="2147472616" r:id="rId32"/>
    <p:sldId id="2147472570" r:id="rId33"/>
    <p:sldId id="2147472615" r:id="rId34"/>
    <p:sldId id="2147472578" r:id="rId35"/>
    <p:sldId id="2147472571" r:id="rId36"/>
    <p:sldId id="2147472572" r:id="rId37"/>
    <p:sldId id="2147472573" r:id="rId38"/>
    <p:sldId id="2147472574" r:id="rId39"/>
    <p:sldId id="2147472575" r:id="rId40"/>
    <p:sldId id="2147472576" r:id="rId41"/>
    <p:sldId id="2147472577" r:id="rId42"/>
    <p:sldId id="2147472579" r:id="rId43"/>
    <p:sldId id="2147472580" r:id="rId44"/>
    <p:sldId id="2147472581" r:id="rId45"/>
    <p:sldId id="2147472583" r:id="rId46"/>
    <p:sldId id="2147472617" r:id="rId47"/>
    <p:sldId id="2147472618" r:id="rId48"/>
    <p:sldId id="2147472584" r:id="rId49"/>
    <p:sldId id="2147472585" r:id="rId50"/>
    <p:sldId id="2147472586" r:id="rId51"/>
    <p:sldId id="2147472587" r:id="rId52"/>
    <p:sldId id="2147472588" r:id="rId53"/>
    <p:sldId id="2147472589" r:id="rId54"/>
    <p:sldId id="2147472590" r:id="rId55"/>
    <p:sldId id="2147472591" r:id="rId56"/>
    <p:sldId id="2147472592" r:id="rId57"/>
    <p:sldId id="2147472593" r:id="rId58"/>
    <p:sldId id="2147472594" r:id="rId59"/>
    <p:sldId id="2147472619" r:id="rId60"/>
    <p:sldId id="2147472620" r:id="rId61"/>
    <p:sldId id="2147472621" r:id="rId62"/>
    <p:sldId id="2147472622" r:id="rId63"/>
    <p:sldId id="2147472623" r:id="rId64"/>
    <p:sldId id="2147472624" r:id="rId65"/>
    <p:sldId id="2147472596" r:id="rId66"/>
    <p:sldId id="2147472597" r:id="rId67"/>
    <p:sldId id="2147472598" r:id="rId68"/>
    <p:sldId id="2147472625" r:id="rId69"/>
    <p:sldId id="2147472600" r:id="rId70"/>
    <p:sldId id="2147472626" r:id="rId71"/>
    <p:sldId id="2147472627" r:id="rId72"/>
    <p:sldId id="2147472628" r:id="rId73"/>
    <p:sldId id="2147472602" r:id="rId74"/>
    <p:sldId id="2147472629" r:id="rId75"/>
    <p:sldId id="2147472630" r:id="rId76"/>
    <p:sldId id="2147472603" r:id="rId77"/>
  </p:sldIdLst>
  <p:sldSz cx="12192000" cy="6858000"/>
  <p:notesSz cx="68580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FAA371-8132-43DF-89F0-EB491575FB44}">
          <p14:sldIdLst>
            <p14:sldId id="337"/>
            <p14:sldId id="2147472548"/>
          </p14:sldIdLst>
        </p14:section>
        <p14:section name="Untitled Section" id="{ECECBFDE-1C7F-494E-8894-23AC5146AF01}">
          <p14:sldIdLst>
            <p14:sldId id="2147472547"/>
            <p14:sldId id="2147472611"/>
            <p14:sldId id="2147472549"/>
            <p14:sldId id="2147472550"/>
            <p14:sldId id="2147472612"/>
            <p14:sldId id="2147472551"/>
            <p14:sldId id="2147472552"/>
            <p14:sldId id="2147472553"/>
            <p14:sldId id="2147472554"/>
            <p14:sldId id="2147472555"/>
            <p14:sldId id="2147472556"/>
            <p14:sldId id="2147472557"/>
            <p14:sldId id="2147472613"/>
            <p14:sldId id="2147472559"/>
            <p14:sldId id="2147472614"/>
            <p14:sldId id="2147472560"/>
            <p14:sldId id="2147472561"/>
            <p14:sldId id="2147472562"/>
            <p14:sldId id="2147472563"/>
            <p14:sldId id="2147472564"/>
            <p14:sldId id="2147472565"/>
            <p14:sldId id="2147472566"/>
            <p14:sldId id="2147472567"/>
            <p14:sldId id="2147472568"/>
            <p14:sldId id="2147472569"/>
            <p14:sldId id="2147472616"/>
            <p14:sldId id="2147472570"/>
            <p14:sldId id="2147472615"/>
            <p14:sldId id="2147472578"/>
            <p14:sldId id="2147472571"/>
            <p14:sldId id="2147472572"/>
            <p14:sldId id="2147472573"/>
            <p14:sldId id="2147472574"/>
            <p14:sldId id="2147472575"/>
            <p14:sldId id="2147472576"/>
            <p14:sldId id="2147472577"/>
            <p14:sldId id="2147472579"/>
            <p14:sldId id="2147472580"/>
            <p14:sldId id="2147472581"/>
            <p14:sldId id="2147472583"/>
            <p14:sldId id="2147472617"/>
            <p14:sldId id="2147472618"/>
            <p14:sldId id="2147472584"/>
            <p14:sldId id="2147472585"/>
            <p14:sldId id="2147472586"/>
            <p14:sldId id="2147472587"/>
            <p14:sldId id="2147472588"/>
            <p14:sldId id="2147472589"/>
            <p14:sldId id="2147472590"/>
            <p14:sldId id="2147472591"/>
            <p14:sldId id="2147472592"/>
            <p14:sldId id="2147472593"/>
            <p14:sldId id="2147472594"/>
            <p14:sldId id="2147472619"/>
            <p14:sldId id="2147472620"/>
            <p14:sldId id="2147472621"/>
            <p14:sldId id="2147472622"/>
            <p14:sldId id="2147472623"/>
            <p14:sldId id="2147472624"/>
            <p14:sldId id="2147472596"/>
            <p14:sldId id="2147472597"/>
            <p14:sldId id="2147472598"/>
            <p14:sldId id="2147472625"/>
            <p14:sldId id="2147472600"/>
            <p14:sldId id="2147472626"/>
            <p14:sldId id="2147472627"/>
            <p14:sldId id="2147472628"/>
            <p14:sldId id="2147472602"/>
            <p14:sldId id="2147472629"/>
            <p14:sldId id="2147472630"/>
            <p14:sldId id="214747260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68"/>
    <a:srgbClr val="0070C0"/>
    <a:srgbClr val="3CA95C"/>
    <a:srgbClr val="EAB200"/>
    <a:srgbClr val="93D1FF"/>
    <a:srgbClr val="F6BC1A"/>
    <a:srgbClr val="3D3D3D"/>
    <a:srgbClr val="202253"/>
    <a:srgbClr val="000000"/>
    <a:srgbClr val="2FC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82" autoAdjust="0"/>
  </p:normalViewPr>
  <p:slideViewPr>
    <p:cSldViewPr snapToGrid="0">
      <p:cViewPr varScale="1">
        <p:scale>
          <a:sx n="91" d="100"/>
          <a:sy n="91" d="100"/>
        </p:scale>
        <p:origin x="123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4-27T16:23:55.473"/>
    </inkml:context>
    <inkml:brush xml:id="br0">
      <inkml:brushProperty name="width" value="0.21167" units="cm"/>
      <inkml:brushProperty name="height" value="0.21167" units="cm"/>
      <inkml:brushProperty name="color" value="#004F8B"/>
    </inkml:brush>
  </inkml:definitions>
  <inkml:trace contextRef="#ctx0" brushRef="#br0">20783 10857 16383 0 0,'-4'-2'0'0'0,"-6"-2"0"0"0,-19-8 0 0 0,-8-4 0 0 0,-6-2 0 0 0,-1-1 0 0 0,-10-4 0 0 0,-4-1 0 0 0,-9-5 0 0 0,-3 0 0 0 0,8 2 0 0 0,0 1 0 0 0,3 1 0 0 0,5 2 0 0 0,1 0 0 0 0,4 2 0 0 0,-1 0 0 0 0,5 2 0 0 0,9 4 0 0 0,12 5 0 0 0,8 3 0 0 0,6 3 0 0 0,2 1 0 0 0,-2-2 0 0 0,-13-5 0 0 0,-10-3 0 0 0,-12-6 0 0 0,-4-3 0 0 0,1 2 0 0 0,-10-4 0 0 0,1-1 0 0 0,-9-2 0 0 0,4 0 0 0 0,5 3 0 0 0,2 0 0 0 0,0 1 0 0 0,5 2 0 0 0,6 2 0 0 0,3 2 0 0 0,4 1 0 0 0,-7-3 0 0 0,-6-2 0 0 0,-16-7 0 0 0,-3-1 0 0 0,1 0 0 0 0,-1 0 0 0 0,-6-3 0 0 0,5 2 0 0 0,5 2 0 0 0,9 5 0 0 0,1 0 0 0 0,-6-4 0 0 0,1 2 0 0 0,-4-2 0 0 0,-11-5 0 0 0,-3-1 0 0 0,5 2 0 0 0,13 5 0 0 0,11 6 0 0 0,1-1 0 0 0,3 2 0 0 0,4 2 0 0 0,6 2 0 0 0,-1 0 0 0 0,-2-1 0 0 0,-1-1 0 0 0,2 1 0 0 0,-10-4 0 0 0,-10-4 0 0 0,-7-3 0 0 0,3 1 0 0 0,7 3 0 0 0,-4-1 0 0 0,4 1 0 0 0,5 2 0 0 0,6 3 0 0 0,5 2 0 0 0,-4-2 0 0 0,-3-2 0 0 0,0 1 0 0 0,1 1 0 0 0,-6-3 0 0 0,-5-3 0 0 0,-2 0 0 0 0,-3-2 0 0 0,-5-1 0 0 0,-3-2 0 0 0,1 1 0 0 0,0-1 0 0 0,-4-1 0 0 0,-18-8 0 0 0,-18-7 0 0 0,-4-2 0 0 0,-8-4 0 0 0,5 3 0 0 0,15 6 0 0 0,15 6 0 0 0,15 7 0 0 0,13 5 0 0 0,8 4 0 0 0,-4-2 0 0 0,3 1 0 0 0,3 1 0 0 0,3 2 0 0 0,1 0 0 0 0,7 3 0 0 0,2 1 0 0 0,1 1 0 0 0,-5-3 0 0 0,-2 0 0 0 0,0-1 0 0 0,0 0 0 0 0,2 2 0 0 0,0-1 0 0 0,2 1 0 0 0,0 1 0 0 0,-1-2 0 0 0,0 1 0 0 0,-4-2 0 0 0,-8-4 0 0 0,0 1 0 0 0,3 1 0 0 0,6 2 0 0 0,-9-3 0 0 0,-6-3 0 0 0,-1 0 0 0 0,0-1 0 0 0,4 3 0 0 0,6 2 0 0 0,5 2 0 0 0,-8-4 0 0 0,-2 0 0 0 0,-2-1 0 0 0,-1 0 0 0 0,5 1 0 0 0,-5-1 0 0 0,-1-1 0 0 0,4 2 0 0 0,7 2 0 0 0,4 3 0 0 0,9 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4-27T16:23:55.474"/>
    </inkml:context>
    <inkml:brush xml:id="br0">
      <inkml:brushProperty name="width" value="0.21167" units="cm"/>
      <inkml:brushProperty name="height" value="0.21167" units="cm"/>
      <inkml:brushProperty name="color" value="#EAB200"/>
    </inkml:brush>
  </inkml:definitions>
  <inkml:trace contextRef="#ctx0" brushRef="#br0">14106 11089 16383 0 0,'7'-3'0'0'0,"9"-5"0"0"0,17-8 0 0 0,13-6 0 0 0,1-2 0 0 0,9-3 0 0 0,-4 2 0 0 0,-5 2 0 0 0,-1 1 0 0 0,-6 1 0 0 0,-3 4 0 0 0,-8 2 0 0 0,0 2 0 0 0,2-3 0 0 0,0 1 0 0 0,-3 2 0 0 0,1-2 0 0 0,0 1 0 0 0,1-1 0 0 0,0 1 0 0 0,1-1 0 0 0,0 0 0 0 0,-3 1 0 0 0,2 0 0 0 0,2-2 0 0 0,-1 1 0 0 0,1-1 0 0 0,-3 2 0 0 0,5-2 0 0 0,-1 0 0 0 0,3-2 0 0 0,11-5 0 0 0,9-5 0 0 0,6-2 0 0 0,2-1 0 0 0,-5 3 0 0 0,-6 2 0 0 0,1-1 0 0 0,-4 3 0 0 0,4-2 0 0 0,-5 2 0 0 0,-6 3 0 0 0,3-2 0 0 0,-3 2 0 0 0,10-4 0 0 0,-1-1 0 0 0,-7 4 0 0 0,-6 3 0 0 0,0 0 0 0 0,-3 1 0 0 0,-1 2 0 0 0,9-6 0 0 0,25-12 0 0 0,8-3 0 0 0,1-1 0 0 0,5-3 0 0 0,-5 3 0 0 0,-7 3 0 0 0,-12 7 0 0 0,-12 5 0 0 0,0 0 0 0 0,-2 1 0 0 0,15-7 0 0 0,6-4 0 0 0,3 0 0 0 0,-4 1 0 0 0,3-1 0 0 0,-9 4 0 0 0,-5 4 0 0 0,-10 2 0 0 0,-1 2 0 0 0,-5 3 0 0 0,3-2 0 0 0,7-4 0 0 0,6-3 0 0 0,9-3 0 0 0,15-8 0 0 0,8-3 0 0 0,3-3 0 0 0,-2 1 0 0 0,-3 2 0 0 0,-10 6 0 0 0,-13 4 0 0 0,-8 6 0 0 0,-11 5 0 0 0,-7 2 0 0 0,3 0 0 0 0,6-3 0 0 0,9-5 0 0 0,4-2 0 0 0,9-5 0 0 0,1 1 0 0 0,-8 3 0 0 0,1 0 0 0 0,-8 3 0 0 0,-3 3 0 0 0,-5 2 0 0 0,-6 2 0 0 0,-6 3 0 0 0,-4 2 0 0 0,3-1 0 0 0,11-5 0 0 0,12-7 0 0 0,7-2 0 0 0,15-8 0 0 0,9-5 0 0 0,0 1 0 0 0,-10 4 0 0 0,-12 6 0 0 0,-12 6 0 0 0,-8 5 0 0 0,-9 2 0 0 0,-1 3 0 0 0,-3 1 0 0 0,-5 1 0 0 0,4-1 0 0 0,4-2 0 0 0,-1 0 0 0 0,-2 2 0 0 0,-2 1 0 0 0,4-4 0 0 0,4 0 0 0 0,13-7 0 0 0,3-1 0 0 0,-1 0 0 0 0,1 0 0 0 0,-5 1 0 0 0,-5 4 0 0 0,-7 2 0 0 0,3 0 0 0 0,-3 1 0 0 0,-2 1 0 0 0,-4 2 0 0 0,7-4 0 0 0,1 0 0 0 0,-2 1 0 0 0,-7 4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4-27T16:23:55.475"/>
    </inkml:context>
    <inkml:brush xml:id="br0">
      <inkml:brushProperty name="width" value="0.21167" units="cm"/>
      <inkml:brushProperty name="height" value="0.21167" units="cm"/>
      <inkml:brushProperty name="color" value="#0070C0"/>
    </inkml:brush>
  </inkml:definitions>
  <inkml:trace contextRef="#ctx0" brushRef="#br0">14817 12817 16383 0 0,'5'0'0'0'0,"17"0"0"0"0,25 0 0 0 0,19 0 0 0 0,30 0 0 0 0,28 0 0 0 0,14 0 0 0 0,3 0 0 0 0,-7 0 0 0 0,-16 0 0 0 0,-23 0 0 0 0,-17 0 0 0 0,-18 0 0 0 0,2 0 0 0 0,1 0 0 0 0,9 0 0 0 0,-2 0 0 0 0,7 0 0 0 0,-4 0 0 0 0,-5 0 0 0 0,-8 0 0 0 0,5 0 0 0 0,-3 0 0 0 0,-7 0 0 0 0,8 0 0 0 0,23 0 0 0 0,17 0 0 0 0,32 0 0 0 0,34 0 0 0 0,33 0 0 0 0,23 0 0 0 0,4 0 0 0 0,-17 0 0 0 0,-30 0 0 0 0,-39 0 0 0 0,-36 0 0 0 0,-29 0 0 0 0,-24 0 0 0 0,-1 0 0 0 0,7 0 0 0 0,-3 0 0 0 0,5 0 0 0 0,-4 0 0 0 0,-1 0 0 0 0,5 0 0 0 0,-3 0 0 0 0,-7 0 0 0 0,-7 0 0 0 0,5 0 0 0 0,-2 0 0 0 0,-4 0 0 0 0,-4 0 0 0 0,6 0 0 0 0,5 0 0 0 0,10 0 0 0 0,-1 0 0 0 0,0 0 0 0 0,-6 0 0 0 0,4 0 0 0 0,1 0 0 0 0,2 0 0 0 0,-5 0 0 0 0,-7 0 0 0 0,-6 0 0 0 0,-7 0 0 0 0,13 0 0 0 0,1 0 0 0 0,-1 0 0 0 0,-5 0 0 0 0,-10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611"/>
          </a:xfrm>
          <a:prstGeom prst="rect">
            <a:avLst/>
          </a:prstGeom>
        </p:spPr>
        <p:txBody>
          <a:bodyPr vert="horz" lIns="91863" tIns="45932" rIns="91863" bIns="45932" rtlCol="0"/>
          <a:lstStyle>
            <a:lvl1pPr algn="l">
              <a:defRPr sz="1200"/>
            </a:lvl1pPr>
          </a:lstStyle>
          <a:p>
            <a:endParaRPr lang="en-US"/>
          </a:p>
        </p:txBody>
      </p:sp>
      <p:sp>
        <p:nvSpPr>
          <p:cNvPr id="3" name="Date Placeholder 2"/>
          <p:cNvSpPr>
            <a:spLocks noGrp="1"/>
          </p:cNvSpPr>
          <p:nvPr>
            <p:ph type="dt" idx="1"/>
          </p:nvPr>
        </p:nvSpPr>
        <p:spPr>
          <a:xfrm>
            <a:off x="3884613" y="0"/>
            <a:ext cx="2971800" cy="462611"/>
          </a:xfrm>
          <a:prstGeom prst="rect">
            <a:avLst/>
          </a:prstGeom>
        </p:spPr>
        <p:txBody>
          <a:bodyPr vert="horz" lIns="91863" tIns="45932" rIns="91863" bIns="45932" rtlCol="0"/>
          <a:lstStyle>
            <a:lvl1pPr algn="r">
              <a:defRPr sz="1200"/>
            </a:lvl1pPr>
          </a:lstStyle>
          <a:p>
            <a:fld id="{339EB99A-5C6C-4A83-AC54-844A3248BDE1}" type="datetimeFigureOut">
              <a:rPr lang="en-US" smtClean="0"/>
              <a:t>11/20/2023</a:t>
            </a:fld>
            <a:endParaRPr lang="en-US"/>
          </a:p>
        </p:txBody>
      </p:sp>
      <p:sp>
        <p:nvSpPr>
          <p:cNvPr id="4" name="Slide Image Placeholder 3"/>
          <p:cNvSpPr>
            <a:spLocks noGrp="1" noRot="1" noChangeAspect="1"/>
          </p:cNvSpPr>
          <p:nvPr>
            <p:ph type="sldImg" idx="2"/>
          </p:nvPr>
        </p:nvSpPr>
        <p:spPr>
          <a:xfrm>
            <a:off x="663575" y="1152525"/>
            <a:ext cx="5530850" cy="3111500"/>
          </a:xfrm>
          <a:prstGeom prst="rect">
            <a:avLst/>
          </a:prstGeom>
          <a:noFill/>
          <a:ln w="12700">
            <a:solidFill>
              <a:prstClr val="black"/>
            </a:solidFill>
          </a:ln>
        </p:spPr>
        <p:txBody>
          <a:bodyPr vert="horz" lIns="91863" tIns="45932" rIns="91863" bIns="45932" rtlCol="0" anchor="ctr"/>
          <a:lstStyle/>
          <a:p>
            <a:endParaRPr lang="en-US"/>
          </a:p>
        </p:txBody>
      </p:sp>
      <p:sp>
        <p:nvSpPr>
          <p:cNvPr id="5" name="Notes Placeholder 4"/>
          <p:cNvSpPr>
            <a:spLocks noGrp="1"/>
          </p:cNvSpPr>
          <p:nvPr>
            <p:ph type="body" sz="quarter" idx="3"/>
          </p:nvPr>
        </p:nvSpPr>
        <p:spPr>
          <a:xfrm>
            <a:off x="685800" y="4437221"/>
            <a:ext cx="5486400" cy="3630454"/>
          </a:xfrm>
          <a:prstGeom prst="rect">
            <a:avLst/>
          </a:prstGeom>
        </p:spPr>
        <p:txBody>
          <a:bodyPr vert="horz" lIns="91863" tIns="45932" rIns="91863" bIns="4593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1"/>
            <a:ext cx="2971800" cy="462610"/>
          </a:xfrm>
          <a:prstGeom prst="rect">
            <a:avLst/>
          </a:prstGeom>
        </p:spPr>
        <p:txBody>
          <a:bodyPr vert="horz" lIns="91863" tIns="45932" rIns="91863" bIns="45932"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57591"/>
            <a:ext cx="2971800" cy="462610"/>
          </a:xfrm>
          <a:prstGeom prst="rect">
            <a:avLst/>
          </a:prstGeom>
        </p:spPr>
        <p:txBody>
          <a:bodyPr vert="horz" lIns="91863" tIns="45932" rIns="91863" bIns="45932" rtlCol="0" anchor="b"/>
          <a:lstStyle>
            <a:lvl1pPr algn="r">
              <a:defRPr sz="1200"/>
            </a:lvl1pPr>
          </a:lstStyle>
          <a:p>
            <a:fld id="{A8C381D7-3B13-4034-B734-D087811E7B1C}" type="slidenum">
              <a:rPr lang="en-US" smtClean="0"/>
              <a:t>‹#›</a:t>
            </a:fld>
            <a:endParaRPr lang="en-US"/>
          </a:p>
        </p:txBody>
      </p:sp>
    </p:spTree>
    <p:extLst>
      <p:ext uri="{BB962C8B-B14F-4D97-AF65-F5344CB8AC3E}">
        <p14:creationId xmlns:p14="http://schemas.microsoft.com/office/powerpoint/2010/main" val="538994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drive.google.com/viewerng/viewer?url=https%3A//medlineplus.gov/webeval/EvaluatingInternetHealthInformationChecklist.pdf&amp;embedded=true"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medlineplus.gov/webeval/EvaluatingInternetHealthInformationTutorial.pdf"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drive.google.com/viewerng/viewer?url=https%3A//medlineplus.gov/webeval/EvaluatingInternetHealthInformationChecklist.pdf&amp;embedded=true"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medlineplus.gov/webeval/EvaluatingInternetHealthInformationTutorial.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drive.google.com/viewerng/viewer?url=https%3A//medlineplus.gov/webeval/EvaluatingInternetHealthInformationChecklist.pdf&amp;embedded=true"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medlineplus.gov/webeval/EvaluatingInternetHealthInformationTutorial.pdf"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drive.google.com/viewerng/viewer?url=https%3A//medlineplus.gov/webeval/EvaluatingInternetHealthInformationChecklist.pdf&amp;embedded=true"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medlineplus.gov/webeval/EvaluatingInternetHealthInformationTutorial.pdf"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drive.google.com/viewerng/viewer?url=https%3A//medlineplus.gov/webeval/EvaluatingInternetHealthInformationChecklist.pdf&amp;embedded=true"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medlineplus.gov/webeval/EvaluatingInternetHealthInformationTutorial.pdf"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drive.google.com/viewerng/viewer?url=https%3A//medlineplus.gov/webeval/EvaluatingInternetHealthInformationChecklist.pdf&amp;embedded=true"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medlineplus.gov/webeval/EvaluatingInternetHealthInformationTutorial.pdf"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drive.google.com/viewerng/viewer?url=https%3A//medlineplus.gov/webeval/EvaluatingInternetHealthInformationChecklist.pdf&amp;embedded=true"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medlineplus.gov/webeval/EvaluatingInternetHealthInformationTutorial.pdf"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medlineplus.gov/"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www.nlm.nih.gov/web_policies.html" TargetMode="External"/><Relationship Id="rId4" Type="http://schemas.openxmlformats.org/officeDocument/2006/relationships/hyperlink" Target="https://medlineplus.gov/about/general/reviewandupdate/"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publichealthcollaborative.org/misinformation-alert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a:t>
            </a:fld>
            <a:endParaRPr lang="en-US"/>
          </a:p>
        </p:txBody>
      </p:sp>
    </p:spTree>
    <p:extLst>
      <p:ext uri="{BB962C8B-B14F-4D97-AF65-F5344CB8AC3E}">
        <p14:creationId xmlns:p14="http://schemas.microsoft.com/office/powerpoint/2010/main" val="627492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Possible protective effect</a:t>
            </a:r>
          </a:p>
          <a:p>
            <a:pPr marL="285750" indent="-285750">
              <a:lnSpc>
                <a:spcPct val="90000"/>
              </a:lnSpc>
              <a:spcBef>
                <a:spcPts val="1000"/>
              </a:spcBef>
              <a:buFont typeface="Arial"/>
              <a:buChar char="•"/>
            </a:pPr>
            <a:r>
              <a:rPr lang="en-US"/>
              <a:t>It may be that if I checked 100 (randomly selected) people, I’d find this.</a:t>
            </a:r>
          </a:p>
          <a:p>
            <a:pPr marL="285750" indent="-285750">
              <a:lnSpc>
                <a:spcPct val="90000"/>
              </a:lnSpc>
              <a:spcBef>
                <a:spcPts val="1000"/>
              </a:spcBef>
              <a:buFont typeface="Arial"/>
              <a:buChar char="•"/>
            </a:pPr>
            <a:r>
              <a:rPr lang="en-US"/>
              <a:t>This table leads me to hypothesize that people exposed to the thing in question (having a cell phone) were LESS likely to </a:t>
            </a:r>
            <a:r>
              <a:rPr lang="en-US" err="1"/>
              <a:t>to</a:t>
            </a:r>
            <a:r>
              <a:rPr lang="en-US"/>
              <a:t> have the disease.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10</a:t>
            </a:fld>
            <a:endParaRPr lang="en-US"/>
          </a:p>
        </p:txBody>
      </p:sp>
    </p:spTree>
    <p:extLst>
      <p:ext uri="{BB962C8B-B14F-4D97-AF65-F5344CB8AC3E}">
        <p14:creationId xmlns:p14="http://schemas.microsoft.com/office/powerpoint/2010/main" val="3169108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Danger signal</a:t>
            </a:r>
          </a:p>
          <a:p>
            <a:pPr marL="285750" indent="-285750">
              <a:lnSpc>
                <a:spcPct val="90000"/>
              </a:lnSpc>
              <a:spcBef>
                <a:spcPts val="1000"/>
              </a:spcBef>
              <a:buFont typeface="Arial"/>
              <a:buChar char="•"/>
            </a:pPr>
            <a:r>
              <a:rPr lang="en-US"/>
              <a:t>And finally, it may be that if I checked 100 (randomly selected) people, I’d find this.</a:t>
            </a:r>
          </a:p>
          <a:p>
            <a:pPr marL="285750" indent="-285750">
              <a:lnSpc>
                <a:spcPct val="90000"/>
              </a:lnSpc>
              <a:spcBef>
                <a:spcPts val="1000"/>
              </a:spcBef>
              <a:buFont typeface="Arial"/>
              <a:buChar char="•"/>
            </a:pPr>
            <a:r>
              <a:rPr lang="en-US"/>
              <a:t>This table leads me to hypothesize that people exposed to the thing in question (having a cell phone) were MORE likely to </a:t>
            </a:r>
            <a:r>
              <a:rPr lang="en-US" err="1"/>
              <a:t>to</a:t>
            </a:r>
            <a:r>
              <a:rPr lang="en-US"/>
              <a:t> have the disease.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11</a:t>
            </a:fld>
            <a:endParaRPr lang="en-US"/>
          </a:p>
        </p:txBody>
      </p:sp>
    </p:spTree>
    <p:extLst>
      <p:ext uri="{BB962C8B-B14F-4D97-AF65-F5344CB8AC3E}">
        <p14:creationId xmlns:p14="http://schemas.microsoft.com/office/powerpoint/2010/main" val="2430238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a:t>
            </a:r>
            <a:r>
              <a:rPr lang="en-US"/>
              <a:t> early understanding whether an exposure (such as a cell phone or a vaccine) increases or decreases the likelihood of a condition (such as borborygmi or autism) requires four key pieces of information. If we don't have all four pieces of information, we are still in what might be called the "speculation phase."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12</a:t>
            </a:fld>
            <a:endParaRPr lang="en-US"/>
          </a:p>
        </p:txBody>
      </p:sp>
    </p:spTree>
    <p:extLst>
      <p:ext uri="{BB962C8B-B14F-4D97-AF65-F5344CB8AC3E}">
        <p14:creationId xmlns:p14="http://schemas.microsoft.com/office/powerpoint/2010/main" val="1286088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a:t>
            </a:r>
            <a:r>
              <a:rPr lang="en-US"/>
              <a:t> imagine that you read a story talking about a study that shows: "</a:t>
            </a:r>
            <a:r>
              <a:rPr lang="en-US" i="1"/>
              <a:t>Men who carried matches in their pocket are more likely to develop lung cancer</a:t>
            </a:r>
            <a:r>
              <a:rPr lang="en-US"/>
              <a:t>." </a:t>
            </a:r>
          </a:p>
          <a:p>
            <a:r>
              <a:rPr lang="en-US"/>
              <a:t>Matches are made of an oxidizing agent, mixed with sulfur, fillers and glass powder.</a:t>
            </a:r>
            <a:br>
              <a:rPr lang="en-US">
                <a:cs typeface="+mn-lt"/>
              </a:rPr>
            </a:br>
            <a:r>
              <a:rPr lang="en-US"/>
              <a:t>The reporter implies that there might be something about one of these ingredients that causes lung cancer and concludes that the findings "are very controversial."</a:t>
            </a:r>
            <a:endParaRPr lang="en-US">
              <a:cs typeface="Calibri"/>
            </a:endParaRPr>
          </a:p>
          <a:p>
            <a:r>
              <a:rPr lang="en-US">
                <a:cs typeface="Calibri"/>
              </a:rPr>
              <a:t> </a:t>
            </a:r>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13</a:t>
            </a:fld>
            <a:endParaRPr lang="en-US"/>
          </a:p>
        </p:txBody>
      </p:sp>
    </p:spTree>
    <p:extLst>
      <p:ext uri="{BB962C8B-B14F-4D97-AF65-F5344CB8AC3E}">
        <p14:creationId xmlns:p14="http://schemas.microsoft.com/office/powerpoint/2010/main" val="156789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a:rPr>
              <a:t>In</a:t>
            </a:r>
            <a:r>
              <a:rPr lang="en-US" dirty="0"/>
              <a:t> your opinion, which of the following is the most likely reason that, "</a:t>
            </a:r>
            <a:r>
              <a:rPr lang="en-US" i="1" dirty="0"/>
              <a:t>Men who carried matches in their pocket are more likely to develop lung cancer</a:t>
            </a:r>
            <a:r>
              <a:rPr lang="en-US" dirty="0"/>
              <a:t>." In your opinion, which of the following is the most likely reason that, "</a:t>
            </a:r>
            <a:r>
              <a:rPr lang="en-US" i="1" dirty="0"/>
              <a:t>Men who carried matches in their pocket are more likely to develop lung cancer</a:t>
            </a:r>
            <a:r>
              <a:rPr lang="en-US" dirty="0"/>
              <a:t>."</a:t>
            </a:r>
          </a:p>
          <a:p>
            <a:pPr marL="628650" lvl="1" indent="-171450">
              <a:lnSpc>
                <a:spcPct val="90000"/>
              </a:lnSpc>
              <a:spcBef>
                <a:spcPts val="500"/>
              </a:spcBef>
              <a:buFont typeface="Arial"/>
              <a:buChar char="•"/>
            </a:pPr>
            <a:r>
              <a:rPr lang="en-US" dirty="0"/>
              <a:t>The cancer was caused by touching the oxidizing agent</a:t>
            </a:r>
            <a:endParaRPr lang="en-US" dirty="0">
              <a:cs typeface="Calibri"/>
            </a:endParaRPr>
          </a:p>
          <a:p>
            <a:pPr marL="628650" lvl="1" indent="-171450">
              <a:lnSpc>
                <a:spcPct val="90000"/>
              </a:lnSpc>
              <a:spcBef>
                <a:spcPts val="500"/>
              </a:spcBef>
              <a:buFont typeface="Arial"/>
              <a:buChar char="•"/>
            </a:pPr>
            <a:r>
              <a:rPr lang="en-US" dirty="0"/>
              <a:t>The cancer was caused by touching the glass powder</a:t>
            </a:r>
            <a:endParaRPr lang="en-US" dirty="0">
              <a:cs typeface="Calibri"/>
            </a:endParaRPr>
          </a:p>
          <a:p>
            <a:pPr marL="628650" lvl="1" indent="-171450">
              <a:lnSpc>
                <a:spcPct val="90000"/>
              </a:lnSpc>
              <a:spcBef>
                <a:spcPts val="500"/>
              </a:spcBef>
              <a:buFont typeface="Arial"/>
              <a:buChar char="•"/>
            </a:pPr>
            <a:r>
              <a:rPr lang="en-US" dirty="0"/>
              <a:t>People who carry matches in their pocket are more likely to smoke and smoking causes lung cancer</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14</a:t>
            </a:fld>
            <a:endParaRPr lang="en-US"/>
          </a:p>
        </p:txBody>
      </p:sp>
    </p:spTree>
    <p:extLst>
      <p:ext uri="{BB962C8B-B14F-4D97-AF65-F5344CB8AC3E}">
        <p14:creationId xmlns:p14="http://schemas.microsoft.com/office/powerpoint/2010/main" val="3716197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Right! The most likely explanation is that people who carry matches in their pocket are likely to smoke and smoking causes lung cancer.</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15</a:t>
            </a:fld>
            <a:endParaRPr lang="en-US"/>
          </a:p>
        </p:txBody>
      </p:sp>
    </p:spTree>
    <p:extLst>
      <p:ext uri="{BB962C8B-B14F-4D97-AF65-F5344CB8AC3E}">
        <p14:creationId xmlns:p14="http://schemas.microsoft.com/office/powerpoint/2010/main" val="1814643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a:t>
            </a:r>
            <a:r>
              <a:rPr lang="en-US" b="1"/>
              <a:t>confounder</a:t>
            </a:r>
            <a:r>
              <a:rPr lang="en-US"/>
              <a:t> is a factor that influences both the "exposure" (in this case, carrying matches) and the "disease" (lung cancer). </a:t>
            </a:r>
          </a:p>
        </p:txBody>
      </p:sp>
      <p:sp>
        <p:nvSpPr>
          <p:cNvPr id="4" name="Slide Number Placeholder 3"/>
          <p:cNvSpPr>
            <a:spLocks noGrp="1"/>
          </p:cNvSpPr>
          <p:nvPr>
            <p:ph type="sldNum" sz="quarter" idx="5"/>
          </p:nvPr>
        </p:nvSpPr>
        <p:spPr/>
        <p:txBody>
          <a:bodyPr/>
          <a:lstStyle/>
          <a:p>
            <a:fld id="{A8C381D7-3B13-4034-B734-D087811E7B1C}" type="slidenum">
              <a:rPr lang="en-US" smtClean="0"/>
              <a:t>16</a:t>
            </a:fld>
            <a:endParaRPr lang="en-US"/>
          </a:p>
        </p:txBody>
      </p:sp>
    </p:spTree>
    <p:extLst>
      <p:ext uri="{BB962C8B-B14F-4D97-AF65-F5344CB8AC3E}">
        <p14:creationId xmlns:p14="http://schemas.microsoft.com/office/powerpoint/2010/main" val="3088836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a:t>
            </a:r>
            <a:r>
              <a:rPr lang="en-US" b="1"/>
              <a:t>confounder</a:t>
            </a:r>
            <a:r>
              <a:rPr lang="en-US"/>
              <a:t> is a factor that influences both the "exposure" (in this case, carrying matches) and the "disease" (lung cancer). </a:t>
            </a:r>
          </a:p>
        </p:txBody>
      </p:sp>
      <p:sp>
        <p:nvSpPr>
          <p:cNvPr id="4" name="Slide Number Placeholder 3"/>
          <p:cNvSpPr>
            <a:spLocks noGrp="1"/>
          </p:cNvSpPr>
          <p:nvPr>
            <p:ph type="sldNum" sz="quarter" idx="5"/>
          </p:nvPr>
        </p:nvSpPr>
        <p:spPr/>
        <p:txBody>
          <a:bodyPr/>
          <a:lstStyle/>
          <a:p>
            <a:fld id="{A8C381D7-3B13-4034-B734-D087811E7B1C}" type="slidenum">
              <a:rPr lang="en-US" smtClean="0"/>
              <a:t>17</a:t>
            </a:fld>
            <a:endParaRPr lang="en-US"/>
          </a:p>
        </p:txBody>
      </p:sp>
    </p:spTree>
    <p:extLst>
      <p:ext uri="{BB962C8B-B14F-4D97-AF65-F5344CB8AC3E}">
        <p14:creationId xmlns:p14="http://schemas.microsoft.com/office/powerpoint/2010/main" val="4231751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a:t>
            </a:r>
            <a:r>
              <a:rPr lang="en-US"/>
              <a:t> confounder can fool us by making it seem like the exposure (e.g., carrying matches) </a:t>
            </a:r>
            <a:r>
              <a:rPr lang="en-US" i="1" u="sng"/>
              <a:t>causes</a:t>
            </a:r>
            <a:r>
              <a:rPr lang="en-US"/>
              <a:t> the disease (e.g., lung cancer).</a:t>
            </a:r>
          </a:p>
          <a:p>
            <a:r>
              <a:rPr lang="en-US"/>
              <a:t>Here's a vaccine example. A study shows that there are more cases of cancer reported now than before vaccines were first invented. The writer concludes that vaccines cause cancer.</a:t>
            </a:r>
            <a:endParaRPr lang="en-US">
              <a:cs typeface="Calibri"/>
            </a:endParaRPr>
          </a:p>
          <a:p>
            <a:r>
              <a:rPr lang="en-US"/>
              <a:t>Can you think of another interpretation?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18</a:t>
            </a:fld>
            <a:endParaRPr lang="en-US"/>
          </a:p>
        </p:txBody>
      </p:sp>
    </p:spTree>
    <p:extLst>
      <p:ext uri="{BB962C8B-B14F-4D97-AF65-F5344CB8AC3E}">
        <p14:creationId xmlns:p14="http://schemas.microsoft.com/office/powerpoint/2010/main" val="3025115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is a confounding factor that has been ignored. </a:t>
            </a:r>
          </a:p>
          <a:p>
            <a:r>
              <a:rPr lang="en-US">
                <a:cs typeface="Calibri"/>
              </a:rPr>
              <a:t>Fact: childhood vaccinations increase the chance of surviving into adulthood.</a:t>
            </a:r>
          </a:p>
          <a:p>
            <a:r>
              <a:rPr lang="en-US">
                <a:cs typeface="Calibri"/>
              </a:rPr>
              <a:t>Fact: adults are much more likely to have cancer</a:t>
            </a:r>
          </a:p>
          <a:p>
            <a:r>
              <a:rPr lang="en-US">
                <a:cs typeface="Calibri"/>
              </a:rPr>
              <a:t>Vaccines increase the chance that our lives will be long enough to get cancer. </a:t>
            </a:r>
          </a:p>
        </p:txBody>
      </p:sp>
      <p:sp>
        <p:nvSpPr>
          <p:cNvPr id="4" name="Slide Number Placeholder 3"/>
          <p:cNvSpPr>
            <a:spLocks noGrp="1"/>
          </p:cNvSpPr>
          <p:nvPr>
            <p:ph type="sldNum" sz="quarter" idx="5"/>
          </p:nvPr>
        </p:nvSpPr>
        <p:spPr/>
        <p:txBody>
          <a:bodyPr/>
          <a:lstStyle/>
          <a:p>
            <a:fld id="{A8C381D7-3B13-4034-B734-D087811E7B1C}" type="slidenum">
              <a:rPr lang="en-US" smtClean="0"/>
              <a:t>19</a:t>
            </a:fld>
            <a:endParaRPr lang="en-US"/>
          </a:p>
        </p:txBody>
      </p:sp>
    </p:spTree>
    <p:extLst>
      <p:ext uri="{BB962C8B-B14F-4D97-AF65-F5344CB8AC3E}">
        <p14:creationId xmlns:p14="http://schemas.microsoft.com/office/powerpoint/2010/main" val="214027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should get in the habit of thinking about the statements we see in the news and the Internet. </a:t>
            </a:r>
          </a:p>
          <a:p>
            <a:r>
              <a:rPr lang="en-US"/>
              <a:t>Ask, "Does this give me information I can interpret and act on? Does it open the door to more questions?"</a:t>
            </a:r>
          </a:p>
          <a:p>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a:t>
            </a:fld>
            <a:endParaRPr lang="en-US"/>
          </a:p>
        </p:txBody>
      </p:sp>
    </p:spTree>
    <p:extLst>
      <p:ext uri="{BB962C8B-B14F-4D97-AF65-F5344CB8AC3E}">
        <p14:creationId xmlns:p14="http://schemas.microsoft.com/office/powerpoint/2010/main" val="499663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silly graph below. </a:t>
            </a:r>
          </a:p>
          <a:p>
            <a:r>
              <a:rPr lang="en-US" dirty="0"/>
              <a:t>We all know the "per capita consumption of mozzarella cheese" is </a:t>
            </a:r>
            <a:r>
              <a:rPr lang="en-US" u="sng" dirty="0"/>
              <a:t>not</a:t>
            </a:r>
            <a:r>
              <a:rPr lang="en-US" dirty="0"/>
              <a:t> influenced by the number of "civil engineering doctorates awarded." </a:t>
            </a:r>
            <a:endParaRPr lang="en-US" dirty="0">
              <a:cs typeface="Calibri"/>
            </a:endParaRPr>
          </a:p>
          <a:p>
            <a:r>
              <a:rPr lang="en-US" dirty="0"/>
              <a:t>Two things may change together over time without being related. </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20</a:t>
            </a:fld>
            <a:endParaRPr lang="en-US"/>
          </a:p>
        </p:txBody>
      </p:sp>
    </p:spTree>
    <p:extLst>
      <p:ext uri="{BB962C8B-B14F-4D97-AF65-F5344CB8AC3E}">
        <p14:creationId xmlns:p14="http://schemas.microsoft.com/office/powerpoint/2010/main" val="1371951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false dichotomy (plural: false dichotomies) is a situation in which two alternative points of view are presented as the only options, when others are available.</a:t>
            </a:r>
          </a:p>
        </p:txBody>
      </p:sp>
      <p:sp>
        <p:nvSpPr>
          <p:cNvPr id="4" name="Slide Number Placeholder 3"/>
          <p:cNvSpPr>
            <a:spLocks noGrp="1"/>
          </p:cNvSpPr>
          <p:nvPr>
            <p:ph type="sldNum" sz="quarter" idx="5"/>
          </p:nvPr>
        </p:nvSpPr>
        <p:spPr/>
        <p:txBody>
          <a:bodyPr/>
          <a:lstStyle/>
          <a:p>
            <a:fld id="{A8C381D7-3B13-4034-B734-D087811E7B1C}" type="slidenum">
              <a:rPr lang="en-US" smtClean="0"/>
              <a:t>22</a:t>
            </a:fld>
            <a:endParaRPr lang="en-US"/>
          </a:p>
        </p:txBody>
      </p:sp>
    </p:spTree>
    <p:extLst>
      <p:ext uri="{BB962C8B-B14F-4D97-AF65-F5344CB8AC3E}">
        <p14:creationId xmlns:p14="http://schemas.microsoft.com/office/powerpoint/2010/main" val="4039562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a:rPr>
              <a:t>Here</a:t>
            </a:r>
            <a:r>
              <a:rPr lang="en-US"/>
              <a:t> is an example: </a:t>
            </a:r>
            <a:r>
              <a:rPr lang="en-US" b="1"/>
              <a:t>I have to reject science and medicine because I am religious.</a:t>
            </a:r>
            <a:endParaRPr lang="en-US">
              <a:cs typeface="Calibri" panose="020F0502020204030204"/>
            </a:endParaRP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r>
              <a:rPr lang="en-US"/>
              <a:t>This argument presents a </a:t>
            </a:r>
            <a:r>
              <a:rPr lang="en-US" b="1"/>
              <a:t>false split</a:t>
            </a:r>
            <a:r>
              <a:rPr lang="en-US"/>
              <a:t> -- as if belief in science and belief in religion were exclusive and incompatible. Some specific religious and scientific claims may conflict, but most are compatible with each other. </a:t>
            </a:r>
          </a:p>
          <a:p>
            <a:pPr marL="171450" indent="-171450">
              <a:lnSpc>
                <a:spcPct val="90000"/>
              </a:lnSpc>
              <a:spcBef>
                <a:spcPts val="1000"/>
              </a:spcBef>
              <a:buFont typeface="Arial"/>
              <a:buChar char="•"/>
            </a:pPr>
            <a:r>
              <a:rPr lang="en-US"/>
              <a:t>You don’t have to make a choice between the two; they are not mutually exclusive.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23</a:t>
            </a:fld>
            <a:endParaRPr lang="en-US"/>
          </a:p>
        </p:txBody>
      </p:sp>
    </p:spTree>
    <p:extLst>
      <p:ext uri="{BB962C8B-B14F-4D97-AF65-F5344CB8AC3E}">
        <p14:creationId xmlns:p14="http://schemas.microsoft.com/office/powerpoint/2010/main" val="2373185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a:t>Rethink false dichotomies.</a:t>
            </a:r>
            <a:endParaRPr lang="en-US"/>
          </a:p>
          <a:p>
            <a:pPr marL="285750" indent="-285750">
              <a:lnSpc>
                <a:spcPct val="90000"/>
              </a:lnSpc>
              <a:spcBef>
                <a:spcPts val="1000"/>
              </a:spcBef>
              <a:buFont typeface="Arial"/>
              <a:buChar char="•"/>
            </a:pPr>
            <a:r>
              <a:rPr lang="en-US"/>
              <a:t>In our example, it is possible to believe that God created the universe </a:t>
            </a:r>
            <a:r>
              <a:rPr lang="en-US" u="sng"/>
              <a:t>and</a:t>
            </a:r>
            <a:r>
              <a:rPr lang="en-US"/>
              <a:t> that the universe operates according to natural laws that are discoverable by science. God could be the entity that created the laws that govern the universe. </a:t>
            </a:r>
            <a:endParaRPr lang="en-US">
              <a:cs typeface="Calibri"/>
            </a:endParaRPr>
          </a:p>
          <a:p>
            <a:endParaRPr lang="en-US">
              <a:cs typeface="Calibri"/>
            </a:endParaRPr>
          </a:p>
          <a:p>
            <a:r>
              <a:rPr lang="en-US"/>
              <a:t>In fact, several great scientists (including Einstein) believed in God.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24</a:t>
            </a:fld>
            <a:endParaRPr lang="en-US"/>
          </a:p>
        </p:txBody>
      </p:sp>
    </p:spTree>
    <p:extLst>
      <p:ext uri="{BB962C8B-B14F-4D97-AF65-F5344CB8AC3E}">
        <p14:creationId xmlns:p14="http://schemas.microsoft.com/office/powerpoint/2010/main" val="2959578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b="1" dirty="0"/>
              <a:t>Francis Collins, American physician-geneticist </a:t>
            </a:r>
            <a:endParaRPr lang="en-US" dirty="0"/>
          </a:p>
          <a:p>
            <a:pPr marL="285750" indent="-285750">
              <a:lnSpc>
                <a:spcPct val="90000"/>
              </a:lnSpc>
              <a:spcBef>
                <a:spcPts val="1000"/>
              </a:spcBef>
              <a:buFont typeface="Arial"/>
              <a:buChar char="•"/>
            </a:pPr>
            <a:r>
              <a:rPr lang="en-US" b="1" dirty="0"/>
              <a:t>He discovered the genes associated with a number of diseases and led the Human Genome Project. He is former director of the U.S. National Institutes of Health (NIH)</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25</a:t>
            </a:fld>
            <a:endParaRPr lang="en-US"/>
          </a:p>
        </p:txBody>
      </p:sp>
    </p:spTree>
    <p:extLst>
      <p:ext uri="{BB962C8B-B14F-4D97-AF65-F5344CB8AC3E}">
        <p14:creationId xmlns:p14="http://schemas.microsoft.com/office/powerpoint/2010/main" val="806298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When we live together in communities, we agree to follow certain rules for our </a:t>
            </a:r>
            <a:r>
              <a:rPr lang="en-US" b="1"/>
              <a:t>mutual safety</a:t>
            </a:r>
            <a:r>
              <a:rPr lang="en-US"/>
              <a:t>, such as stopping a red lights, driving on the right side of the road, and using designated places for elimination (i.e., restrooms). </a:t>
            </a:r>
          </a:p>
          <a:p>
            <a:pPr marL="285750" indent="-285750">
              <a:lnSpc>
                <a:spcPct val="90000"/>
              </a:lnSpc>
              <a:spcBef>
                <a:spcPts val="1000"/>
              </a:spcBef>
              <a:buFont typeface="Arial"/>
              <a:buChar char="•"/>
            </a:pPr>
            <a:r>
              <a:rPr lang="en-US"/>
              <a:t>The choice to have children vaccinated before they attend school is like the other community rules.</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26</a:t>
            </a:fld>
            <a:endParaRPr lang="en-US"/>
          </a:p>
        </p:txBody>
      </p:sp>
    </p:spTree>
    <p:extLst>
      <p:ext uri="{BB962C8B-B14F-4D97-AF65-F5344CB8AC3E}">
        <p14:creationId xmlns:p14="http://schemas.microsoft.com/office/powerpoint/2010/main" val="2247146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often, it's people who want a controversy.</a:t>
            </a:r>
          </a:p>
        </p:txBody>
      </p:sp>
      <p:sp>
        <p:nvSpPr>
          <p:cNvPr id="4" name="Slide Number Placeholder 3"/>
          <p:cNvSpPr>
            <a:spLocks noGrp="1"/>
          </p:cNvSpPr>
          <p:nvPr>
            <p:ph type="sldNum" sz="quarter" idx="5"/>
          </p:nvPr>
        </p:nvSpPr>
        <p:spPr/>
        <p:txBody>
          <a:bodyPr/>
          <a:lstStyle/>
          <a:p>
            <a:fld id="{A8C381D7-3B13-4034-B734-D087811E7B1C}" type="slidenum">
              <a:rPr lang="en-US" smtClean="0"/>
              <a:t>29</a:t>
            </a:fld>
            <a:endParaRPr lang="en-US"/>
          </a:p>
        </p:txBody>
      </p:sp>
    </p:spTree>
    <p:extLst>
      <p:ext uri="{BB962C8B-B14F-4D97-AF65-F5344CB8AC3E}">
        <p14:creationId xmlns:p14="http://schemas.microsoft.com/office/powerpoint/2010/main" val="1968475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often, it's people who want a controversy.</a:t>
            </a:r>
          </a:p>
        </p:txBody>
      </p:sp>
      <p:sp>
        <p:nvSpPr>
          <p:cNvPr id="4" name="Slide Number Placeholder 3"/>
          <p:cNvSpPr>
            <a:spLocks noGrp="1"/>
          </p:cNvSpPr>
          <p:nvPr>
            <p:ph type="sldNum" sz="quarter" idx="5"/>
          </p:nvPr>
        </p:nvSpPr>
        <p:spPr/>
        <p:txBody>
          <a:bodyPr/>
          <a:lstStyle/>
          <a:p>
            <a:fld id="{A8C381D7-3B13-4034-B734-D087811E7B1C}" type="slidenum">
              <a:rPr lang="en-US" smtClean="0"/>
              <a:t>30</a:t>
            </a:fld>
            <a:endParaRPr lang="en-US"/>
          </a:p>
        </p:txBody>
      </p:sp>
    </p:spTree>
    <p:extLst>
      <p:ext uri="{BB962C8B-B14F-4D97-AF65-F5344CB8AC3E}">
        <p14:creationId xmlns:p14="http://schemas.microsoft.com/office/powerpoint/2010/main" val="3005148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Definition: (from Wikipedia) </a:t>
            </a:r>
            <a:r>
              <a:rPr lang="en-US"/>
              <a:t>False balance, also </a:t>
            </a:r>
            <a:r>
              <a:rPr lang="en-US" err="1"/>
              <a:t>bothsidesism</a:t>
            </a:r>
            <a:r>
              <a:rPr lang="en-US"/>
              <a:t>, is a media bias in which journalists present an issue as being more balanced between opposing viewpoints than the evidence supports. </a:t>
            </a:r>
          </a:p>
          <a:p>
            <a:endParaRPr lang="en-US">
              <a:cs typeface="Calibri"/>
            </a:endParaRPr>
          </a:p>
          <a:p>
            <a:r>
              <a:rPr lang="en-US"/>
              <a:t>Journalists may present evidence and arguments out of proportion to the actual evidence for each side, or may omit information that would establish one side's claims as baseless. False balance has been credited with spreading misinformation.</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32</a:t>
            </a:fld>
            <a:endParaRPr lang="en-US"/>
          </a:p>
        </p:txBody>
      </p:sp>
    </p:spTree>
    <p:extLst>
      <p:ext uri="{BB962C8B-B14F-4D97-AF65-F5344CB8AC3E}">
        <p14:creationId xmlns:p14="http://schemas.microsoft.com/office/powerpoint/2010/main" val="3619060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Some news stories present "both sides" -- </a:t>
            </a:r>
            <a:r>
              <a:rPr lang="en-US" b="1" i="0" dirty="0">
                <a:solidFill>
                  <a:srgbClr val="000000"/>
                </a:solidFill>
                <a:effectLst/>
                <a:latin typeface="var(--font-family-body)"/>
              </a:rPr>
              <a:t>even if the sides do not represent equal evidence or equal numbers of people</a:t>
            </a:r>
            <a:r>
              <a:rPr lang="en-US" b="0" i="0" dirty="0">
                <a:solidFill>
                  <a:srgbClr val="000000"/>
                </a:solidFill>
                <a:effectLst/>
                <a:latin typeface="var(--font-family-body)"/>
              </a:rPr>
              <a:t>. </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Is this out of the desire for fairness or the desire to generate public interest with controversy? We cannot know.</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When someone is included in a media report and he/she takes a stance on vaccines that is not based on fact, the report can do harm in two ways.</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33</a:t>
            </a:fld>
            <a:endParaRPr lang="en-US"/>
          </a:p>
        </p:txBody>
      </p:sp>
    </p:spTree>
    <p:extLst>
      <p:ext uri="{BB962C8B-B14F-4D97-AF65-F5344CB8AC3E}">
        <p14:creationId xmlns:p14="http://schemas.microsoft.com/office/powerpoint/2010/main" val="21835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90000"/>
              </a:lnSpc>
              <a:spcBef>
                <a:spcPts val="1000"/>
              </a:spcBef>
            </a:pPr>
            <a:r>
              <a:rPr lang="en-US">
                <a:cs typeface="Calibri"/>
              </a:rPr>
              <a:t>Here</a:t>
            </a:r>
            <a:r>
              <a:rPr lang="en-US"/>
              <a:t> are two statements that we made up...just out of thin air:</a:t>
            </a:r>
          </a:p>
          <a:p>
            <a:pPr marL="171450" indent="-171450">
              <a:lnSpc>
                <a:spcPct val="90000"/>
              </a:lnSpc>
              <a:spcBef>
                <a:spcPts val="1000"/>
              </a:spcBef>
              <a:buFont typeface="Arial,Sans-Serif"/>
              <a:buChar char="•"/>
            </a:pPr>
            <a:r>
              <a:rPr lang="en-US"/>
              <a:t>22 people with brain tumors state they "definitely" carried a cell phone for years.</a:t>
            </a:r>
          </a:p>
          <a:p>
            <a:pPr marL="171450" indent="-171450">
              <a:lnSpc>
                <a:spcPct val="90000"/>
              </a:lnSpc>
              <a:spcBef>
                <a:spcPts val="1000"/>
              </a:spcBef>
              <a:buFont typeface="Arial,Sans-Serif"/>
              <a:buChar char="•"/>
            </a:pPr>
            <a:r>
              <a:rPr lang="en-US"/>
              <a:t>61% of people with cancer were found to have arthritis, too.</a:t>
            </a:r>
            <a:endParaRPr lang="en-US">
              <a:cs typeface="+mn-lt"/>
            </a:endParaRPr>
          </a:p>
          <a:p>
            <a:pPr marL="228600">
              <a:lnSpc>
                <a:spcPct val="90000"/>
              </a:lnSpc>
              <a:spcBef>
                <a:spcPts val="1000"/>
              </a:spcBef>
            </a:pPr>
            <a:r>
              <a:rPr lang="en-US"/>
              <a:t>Sometimes an alarming statement like this makes it into the news. Even if they were facts (again, they're NOT facts...we made them up) these statements are not useful. They don't help us understand if a particular exposure (cell phone, arthritis) </a:t>
            </a:r>
            <a:r>
              <a:rPr lang="en-US" i="1"/>
              <a:t>is at all related to </a:t>
            </a:r>
            <a:r>
              <a:rPr lang="en-US"/>
              <a:t>the problem.</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a:t>
            </a:fld>
            <a:endParaRPr lang="en-US"/>
          </a:p>
        </p:txBody>
      </p:sp>
    </p:spTree>
    <p:extLst>
      <p:ext uri="{BB962C8B-B14F-4D97-AF65-F5344CB8AC3E}">
        <p14:creationId xmlns:p14="http://schemas.microsoft.com/office/powerpoint/2010/main" val="225994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Some news stories present "both sides" -- </a:t>
            </a:r>
            <a:r>
              <a:rPr lang="en-US" b="1" i="0" dirty="0">
                <a:solidFill>
                  <a:srgbClr val="000000"/>
                </a:solidFill>
                <a:effectLst/>
                <a:latin typeface="var(--font-family-body)"/>
              </a:rPr>
              <a:t>even if the sides do not represent equal evidence or equal numbers of people</a:t>
            </a:r>
            <a:r>
              <a:rPr lang="en-US" b="0" i="0" dirty="0">
                <a:solidFill>
                  <a:srgbClr val="000000"/>
                </a:solidFill>
                <a:effectLst/>
                <a:latin typeface="var(--font-family-body)"/>
              </a:rPr>
              <a:t>. </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Is this out of the desire for fairness or the desire to generate public interest with controversy? We cannot know.</a:t>
            </a: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When someone is included in a media report and he/she takes a stance on vaccines that is not based on fact, the report can do harm in two ways.</a:t>
            </a:r>
            <a:endParaRPr lang="en-US" b="0" i="0" dirty="0">
              <a:solidFill>
                <a:srgbClr val="000000"/>
              </a:solidFill>
              <a:effectLst/>
              <a:latin typeface="Merriweather" panose="00000500000000000000" pitchFamily="2" charset="0"/>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34</a:t>
            </a:fld>
            <a:endParaRPr lang="en-US"/>
          </a:p>
        </p:txBody>
      </p:sp>
    </p:spTree>
    <p:extLst>
      <p:ext uri="{BB962C8B-B14F-4D97-AF65-F5344CB8AC3E}">
        <p14:creationId xmlns:p14="http://schemas.microsoft.com/office/powerpoint/2010/main" val="2286553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cs typeface="Calibri"/>
              </a:rPr>
              <a:t>#</a:t>
            </a:r>
            <a:r>
              <a:rPr lang="en-US"/>
              <a:t>1 Giving invalid or vague ideas equal weight to verifiable scientific facts </a:t>
            </a: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r>
              <a:rPr lang="en-US"/>
              <a:t>Example:  Interviewing movie stars who use the slogan "green our vaccines" alongside a person with a doctorate in immunology discussing the safety of vaccines. This makes it appear as though their positions are equally valid.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35</a:t>
            </a:fld>
            <a:endParaRPr lang="en-US"/>
          </a:p>
        </p:txBody>
      </p:sp>
    </p:spTree>
    <p:extLst>
      <p:ext uri="{BB962C8B-B14F-4D97-AF65-F5344CB8AC3E}">
        <p14:creationId xmlns:p14="http://schemas.microsoft.com/office/powerpoint/2010/main" val="2464491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a:rPr>
              <a:t>#</a:t>
            </a:r>
            <a:r>
              <a:rPr lang="en-US"/>
              <a:t>2 Allowing the social controversy to seem larger than it actually is</a:t>
            </a:r>
            <a:endParaRPr lang="en-US">
              <a:cs typeface="Calibri" panose="020F0502020204030204"/>
            </a:endParaRPr>
          </a:p>
          <a:p>
            <a:pPr marL="285750" indent="-285750">
              <a:lnSpc>
                <a:spcPct val="90000"/>
              </a:lnSpc>
              <a:spcBef>
                <a:spcPts val="1000"/>
              </a:spcBef>
              <a:buFont typeface="Arial"/>
              <a:buChar char="•"/>
            </a:pPr>
            <a:endParaRPr lang="en-US"/>
          </a:p>
          <a:p>
            <a:pPr>
              <a:lnSpc>
                <a:spcPct val="90000"/>
              </a:lnSpc>
              <a:spcBef>
                <a:spcPts val="1000"/>
              </a:spcBef>
            </a:pPr>
            <a:r>
              <a:rPr lang="en-US"/>
              <a:t>Example: Interviewing only parents who refuse vaccines for their children, even though well over 90% of parents </a:t>
            </a:r>
            <a:r>
              <a:rPr lang="en-US" u="sng"/>
              <a:t>do</a:t>
            </a:r>
            <a:r>
              <a:rPr lang="en-US"/>
              <a:t> vaccinate their children</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36</a:t>
            </a:fld>
            <a:endParaRPr lang="en-US"/>
          </a:p>
        </p:txBody>
      </p:sp>
    </p:spTree>
    <p:extLst>
      <p:ext uri="{BB962C8B-B14F-4D97-AF65-F5344CB8AC3E}">
        <p14:creationId xmlns:p14="http://schemas.microsoft.com/office/powerpoint/2010/main" val="1900716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a:t>Mis-representation can have dire consequences. Here is an example.</a:t>
            </a:r>
            <a:endParaRPr lang="en-US"/>
          </a:p>
          <a:p>
            <a:pPr marL="171450" indent="-171450">
              <a:lnSpc>
                <a:spcPct val="90000"/>
              </a:lnSpc>
              <a:spcBef>
                <a:spcPts val="1000"/>
              </a:spcBef>
              <a:buFont typeface="Arial"/>
              <a:buChar char="•"/>
            </a:pPr>
            <a:r>
              <a:rPr lang="en-US"/>
              <a:t>Many people still believe false statements that autism is caused by measles-mumps-rubella vaccine (called MMR). It's been shown in many studies that this was unfounded. </a:t>
            </a:r>
            <a:endParaRPr lang="en-US">
              <a:cs typeface="Calibri"/>
            </a:endParaRPr>
          </a:p>
          <a:p>
            <a:pPr marL="171450" indent="-171450">
              <a:lnSpc>
                <a:spcPct val="90000"/>
              </a:lnSpc>
              <a:spcBef>
                <a:spcPts val="1000"/>
              </a:spcBef>
              <a:buFont typeface="Arial"/>
              <a:buChar char="•"/>
            </a:pPr>
            <a:r>
              <a:rPr lang="en-US"/>
              <a:t>Sadly, the misinformation led to a decrease in MMR vaccination, which led to a surge in measles cases, which led to a lot of preventable hospitalizations.</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37</a:t>
            </a:fld>
            <a:endParaRPr lang="en-US"/>
          </a:p>
        </p:txBody>
      </p:sp>
    </p:spTree>
    <p:extLst>
      <p:ext uri="{BB962C8B-B14F-4D97-AF65-F5344CB8AC3E}">
        <p14:creationId xmlns:p14="http://schemas.microsoft.com/office/powerpoint/2010/main" val="1604743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watch the video for more information about this controversy. (4 minutes, 3 seconds)</a:t>
            </a: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38</a:t>
            </a:fld>
            <a:endParaRPr lang="en-US"/>
          </a:p>
        </p:txBody>
      </p:sp>
    </p:spTree>
    <p:extLst>
      <p:ext uri="{BB962C8B-B14F-4D97-AF65-F5344CB8AC3E}">
        <p14:creationId xmlns:p14="http://schemas.microsoft.com/office/powerpoint/2010/main" val="1316451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Human interest stories are an important facet of journalism, but should not be used at the expense of verifiable fact.</a:t>
            </a:r>
          </a:p>
          <a:p>
            <a:pPr marL="228600" indent="-228600">
              <a:lnSpc>
                <a:spcPct val="90000"/>
              </a:lnSpc>
              <a:spcBef>
                <a:spcPts val="1000"/>
              </a:spcBef>
            </a:pPr>
            <a:r>
              <a:rPr lang="en-US"/>
              <a:t>When personal experience contradicts scientific fact, and reporters feel compelled to include such a personal experience in a report, false information and inaccuracies </a:t>
            </a:r>
            <a:r>
              <a:rPr lang="en-US" b="1"/>
              <a:t>must be clearly highlighted</a:t>
            </a:r>
            <a:r>
              <a:rPr lang="en-US"/>
              <a:t> by the reporter not just by someone else featured in the piece. </a:t>
            </a:r>
          </a:p>
          <a:p>
            <a:pPr marL="228600" indent="-228600">
              <a:lnSpc>
                <a:spcPct val="90000"/>
              </a:lnSpc>
              <a:spcBef>
                <a:spcPts val="1000"/>
              </a:spcBef>
            </a:pPr>
            <a:r>
              <a:rPr lang="en-US"/>
              <a:t>Scientific consensus on the safety and effectiveness of vaccines is very solid. Yet we regularly see anti-vaccine activists featured in the media</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39</a:t>
            </a:fld>
            <a:endParaRPr lang="en-US"/>
          </a:p>
        </p:txBody>
      </p:sp>
    </p:spTree>
    <p:extLst>
      <p:ext uri="{BB962C8B-B14F-4D97-AF65-F5344CB8AC3E}">
        <p14:creationId xmlns:p14="http://schemas.microsoft.com/office/powerpoint/2010/main" val="3075696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Anti-vaccine</a:t>
            </a:r>
            <a:r>
              <a:rPr lang="en-US" dirty="0"/>
              <a:t> activists want the media's attention because traditional and social media are the main tools they rely on to advance their ideas.</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40</a:t>
            </a:fld>
            <a:endParaRPr lang="en-US"/>
          </a:p>
        </p:txBody>
      </p:sp>
    </p:spTree>
    <p:extLst>
      <p:ext uri="{BB962C8B-B14F-4D97-AF65-F5344CB8AC3E}">
        <p14:creationId xmlns:p14="http://schemas.microsoft.com/office/powerpoint/2010/main" val="3712147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a:rPr>
              <a:t>Anyone</a:t>
            </a:r>
            <a:r>
              <a:rPr lang="en-US"/>
              <a:t> can start a website so it's important to evaluate websites before you rely on their information. </a:t>
            </a:r>
          </a:p>
          <a:p>
            <a:pPr>
              <a:lnSpc>
                <a:spcPct val="90000"/>
              </a:lnSpc>
              <a:spcBef>
                <a:spcPts val="1000"/>
              </a:spcBef>
            </a:pPr>
            <a:r>
              <a:rPr lang="en-US"/>
              <a:t>Many of the same considerations of media reports can be applied to online information.</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41</a:t>
            </a:fld>
            <a:endParaRPr lang="en-US"/>
          </a:p>
        </p:txBody>
      </p:sp>
    </p:spTree>
    <p:extLst>
      <p:ext uri="{BB962C8B-B14F-4D97-AF65-F5344CB8AC3E}">
        <p14:creationId xmlns:p14="http://schemas.microsoft.com/office/powerpoint/2010/main" val="151946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Let's evaluate a U.S. immunization website, the Vaccine Education Center (VEC) at Children's Hospital of Philadelphia (CHOP), to see how they do.</a:t>
            </a:r>
          </a:p>
          <a:p>
            <a:pPr marL="285750" indent="-285750">
              <a:lnSpc>
                <a:spcPct val="90000"/>
              </a:lnSpc>
              <a:spcBef>
                <a:spcPts val="1000"/>
              </a:spcBef>
              <a:buFont typeface="Arial"/>
              <a:buChar char="•"/>
            </a:pPr>
            <a:r>
              <a:rPr lang="en-US"/>
              <a:t>Here's background on CHOP: </a:t>
            </a:r>
            <a:endParaRPr lang="en-US">
              <a:cs typeface="Calibri"/>
            </a:endParaRPr>
          </a:p>
          <a:p>
            <a:pPr marL="742950" lvl="1" indent="-285750">
              <a:lnSpc>
                <a:spcPct val="90000"/>
              </a:lnSpc>
              <a:spcBef>
                <a:spcPts val="1000"/>
              </a:spcBef>
              <a:buFont typeface="Arial"/>
              <a:buChar char="•"/>
            </a:pPr>
            <a:r>
              <a:rPr lang="en-US"/>
              <a:t>CHOP is a children's hospital in Philadelphia, Pennsylvania. </a:t>
            </a:r>
            <a:endParaRPr lang="en-US">
              <a:cs typeface="Calibri"/>
            </a:endParaRPr>
          </a:p>
          <a:p>
            <a:pPr marL="742950" lvl="1" indent="-285750">
              <a:lnSpc>
                <a:spcPct val="90000"/>
              </a:lnSpc>
              <a:spcBef>
                <a:spcPts val="1000"/>
              </a:spcBef>
              <a:buFont typeface="Arial"/>
              <a:buChar char="•"/>
            </a:pPr>
            <a:r>
              <a:rPr lang="en-US"/>
              <a:t>It is one of the largest and oldest children's hospitals in the world. </a:t>
            </a:r>
            <a:endParaRPr lang="en-US">
              <a:cs typeface="Calibri"/>
            </a:endParaRPr>
          </a:p>
          <a:p>
            <a:pPr marL="742950" lvl="1" indent="-285750">
              <a:lnSpc>
                <a:spcPct val="90000"/>
              </a:lnSpc>
              <a:spcBef>
                <a:spcPts val="1000"/>
              </a:spcBef>
              <a:buFont typeface="Arial"/>
              <a:buChar char="•"/>
            </a:pPr>
            <a:r>
              <a:rPr lang="en-US"/>
              <a:t>It is the United States' first hospital dedicated to the healthcare of children. </a:t>
            </a:r>
          </a:p>
          <a:p>
            <a:pPr lvl="1">
              <a:lnSpc>
                <a:spcPct val="90000"/>
              </a:lnSpc>
              <a:spcBef>
                <a:spcPts val="1000"/>
              </a:spcBef>
            </a:pPr>
            <a:r>
              <a:rPr lang="en-US"/>
              <a:t>There are 5 sets of questions to ask yourself when evaluating a website.</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42</a:t>
            </a:fld>
            <a:endParaRPr lang="en-US"/>
          </a:p>
        </p:txBody>
      </p:sp>
    </p:spTree>
    <p:extLst>
      <p:ext uri="{BB962C8B-B14F-4D97-AF65-F5344CB8AC3E}">
        <p14:creationId xmlns:p14="http://schemas.microsoft.com/office/powerpoint/2010/main" val="26425969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Let's evaluate a U.S. immunization website, the Vaccine Education Center (VEC) at Children's Hospital of Philadelphia (CHOP), to see how they do.</a:t>
            </a:r>
          </a:p>
          <a:p>
            <a:pPr marL="285750" indent="-285750">
              <a:lnSpc>
                <a:spcPct val="90000"/>
              </a:lnSpc>
              <a:spcBef>
                <a:spcPts val="1000"/>
              </a:spcBef>
              <a:buFont typeface="Arial"/>
              <a:buChar char="•"/>
            </a:pPr>
            <a:r>
              <a:rPr lang="en-US" dirty="0"/>
              <a:t>Here's background on CHOP: </a:t>
            </a:r>
            <a:endParaRPr lang="en-US" dirty="0">
              <a:cs typeface="Calibri"/>
            </a:endParaRPr>
          </a:p>
          <a:p>
            <a:pPr marL="742950" lvl="1" indent="-285750">
              <a:lnSpc>
                <a:spcPct val="90000"/>
              </a:lnSpc>
              <a:spcBef>
                <a:spcPts val="1000"/>
              </a:spcBef>
              <a:buFont typeface="Arial"/>
              <a:buChar char="•"/>
            </a:pPr>
            <a:r>
              <a:rPr lang="en-US" dirty="0"/>
              <a:t>CHOP is a children's hospital in Philadelphia, Pennsylvania. </a:t>
            </a:r>
            <a:endParaRPr lang="en-US" dirty="0">
              <a:cs typeface="Calibri"/>
            </a:endParaRPr>
          </a:p>
          <a:p>
            <a:pPr marL="742950" lvl="1" indent="-285750">
              <a:lnSpc>
                <a:spcPct val="90000"/>
              </a:lnSpc>
              <a:spcBef>
                <a:spcPts val="1000"/>
              </a:spcBef>
              <a:buFont typeface="Arial"/>
              <a:buChar char="•"/>
            </a:pPr>
            <a:r>
              <a:rPr lang="en-US" dirty="0"/>
              <a:t>It is one of the largest and oldest children's hospitals in the world. </a:t>
            </a:r>
            <a:endParaRPr lang="en-US" dirty="0">
              <a:cs typeface="Calibri"/>
            </a:endParaRPr>
          </a:p>
          <a:p>
            <a:pPr marL="742950" lvl="1" indent="-285750">
              <a:lnSpc>
                <a:spcPct val="90000"/>
              </a:lnSpc>
              <a:spcBef>
                <a:spcPts val="1000"/>
              </a:spcBef>
              <a:buFont typeface="Arial"/>
              <a:buChar char="•"/>
            </a:pPr>
            <a:r>
              <a:rPr lang="en-US" dirty="0"/>
              <a:t>It is the United States' first hospital dedicated to the healthcare of children. </a:t>
            </a:r>
          </a:p>
          <a:p>
            <a:pPr lvl="1">
              <a:lnSpc>
                <a:spcPct val="90000"/>
              </a:lnSpc>
              <a:spcBef>
                <a:spcPts val="1000"/>
              </a:spcBef>
            </a:pPr>
            <a:r>
              <a:rPr lang="en-US" dirty="0"/>
              <a:t>There are 5 sets of questions to ask yourself when evaluating a website.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43</a:t>
            </a:fld>
            <a:endParaRPr lang="en-US"/>
          </a:p>
        </p:txBody>
      </p:sp>
    </p:spTree>
    <p:extLst>
      <p:ext uri="{BB962C8B-B14F-4D97-AF65-F5344CB8AC3E}">
        <p14:creationId xmlns:p14="http://schemas.microsoft.com/office/powerpoint/2010/main" val="2398958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90000"/>
              </a:lnSpc>
              <a:spcBef>
                <a:spcPts val="1000"/>
              </a:spcBef>
            </a:pPr>
            <a:r>
              <a:rPr lang="en-US">
                <a:cs typeface="Calibri"/>
              </a:rPr>
              <a:t>Here</a:t>
            </a:r>
            <a:r>
              <a:rPr lang="en-US"/>
              <a:t> are two statements that we made up...just out of thin air:</a:t>
            </a:r>
          </a:p>
          <a:p>
            <a:pPr marL="171450" indent="-171450">
              <a:lnSpc>
                <a:spcPct val="90000"/>
              </a:lnSpc>
              <a:spcBef>
                <a:spcPts val="1000"/>
              </a:spcBef>
              <a:buFont typeface="Arial,Sans-Serif"/>
              <a:buChar char="•"/>
            </a:pPr>
            <a:r>
              <a:rPr lang="en-US"/>
              <a:t>22 people with brain tumors state they "definitely" carried a cell phone for years.</a:t>
            </a:r>
          </a:p>
          <a:p>
            <a:pPr marL="171450" indent="-171450">
              <a:lnSpc>
                <a:spcPct val="90000"/>
              </a:lnSpc>
              <a:spcBef>
                <a:spcPts val="1000"/>
              </a:spcBef>
              <a:buFont typeface="Arial,Sans-Serif"/>
              <a:buChar char="•"/>
            </a:pPr>
            <a:r>
              <a:rPr lang="en-US"/>
              <a:t>61% of people with cancer were found to have arthritis, too.</a:t>
            </a:r>
            <a:endParaRPr lang="en-US">
              <a:cs typeface="+mn-lt"/>
            </a:endParaRPr>
          </a:p>
          <a:p>
            <a:pPr marL="228600">
              <a:lnSpc>
                <a:spcPct val="90000"/>
              </a:lnSpc>
              <a:spcBef>
                <a:spcPts val="1000"/>
              </a:spcBef>
            </a:pPr>
            <a:r>
              <a:rPr lang="en-US"/>
              <a:t>Sometimes an alarming statement like this makes it into the news. Even if they were facts (again, they're NOT facts...we made them up) these statements are not useful. They don't help us understand if a particular exposure (cell phone, arthritis) </a:t>
            </a:r>
            <a:r>
              <a:rPr lang="en-US" i="1"/>
              <a:t>is at all related to </a:t>
            </a:r>
            <a:r>
              <a:rPr lang="en-US"/>
              <a:t>the problem.</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a:t>
            </a:fld>
            <a:endParaRPr lang="en-US"/>
          </a:p>
        </p:txBody>
      </p:sp>
    </p:spTree>
    <p:extLst>
      <p:ext uri="{BB962C8B-B14F-4D97-AF65-F5344CB8AC3E}">
        <p14:creationId xmlns:p14="http://schemas.microsoft.com/office/powerpoint/2010/main" val="4175258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Let's evaluate a U.S. immunization website, the Vaccine Education Center (VEC) at Children's Hospital of Philadelphia (CHOP), to see how they do.</a:t>
            </a:r>
          </a:p>
          <a:p>
            <a:pPr marL="285750" indent="-285750">
              <a:lnSpc>
                <a:spcPct val="90000"/>
              </a:lnSpc>
              <a:spcBef>
                <a:spcPts val="1000"/>
              </a:spcBef>
              <a:buFont typeface="Arial"/>
              <a:buChar char="•"/>
            </a:pPr>
            <a:r>
              <a:rPr lang="en-US" dirty="0"/>
              <a:t>Here's background on CHOP: </a:t>
            </a:r>
            <a:endParaRPr lang="en-US" dirty="0">
              <a:cs typeface="Calibri"/>
            </a:endParaRPr>
          </a:p>
          <a:p>
            <a:pPr marL="742950" lvl="1" indent="-285750">
              <a:lnSpc>
                <a:spcPct val="90000"/>
              </a:lnSpc>
              <a:spcBef>
                <a:spcPts val="1000"/>
              </a:spcBef>
              <a:buFont typeface="Arial"/>
              <a:buChar char="•"/>
            </a:pPr>
            <a:r>
              <a:rPr lang="en-US" dirty="0"/>
              <a:t>CHOP is a children's hospital in Philadelphia, Pennsylvania. </a:t>
            </a:r>
            <a:endParaRPr lang="en-US" dirty="0">
              <a:cs typeface="Calibri"/>
            </a:endParaRPr>
          </a:p>
          <a:p>
            <a:pPr marL="742950" lvl="1" indent="-285750">
              <a:lnSpc>
                <a:spcPct val="90000"/>
              </a:lnSpc>
              <a:spcBef>
                <a:spcPts val="1000"/>
              </a:spcBef>
              <a:buFont typeface="Arial"/>
              <a:buChar char="•"/>
            </a:pPr>
            <a:r>
              <a:rPr lang="en-US" dirty="0"/>
              <a:t>It is one of the largest and oldest children's hospitals in the world. </a:t>
            </a:r>
            <a:endParaRPr lang="en-US" dirty="0">
              <a:cs typeface="Calibri"/>
            </a:endParaRPr>
          </a:p>
          <a:p>
            <a:pPr marL="742950" lvl="1" indent="-285750">
              <a:lnSpc>
                <a:spcPct val="90000"/>
              </a:lnSpc>
              <a:spcBef>
                <a:spcPts val="1000"/>
              </a:spcBef>
              <a:buFont typeface="Arial"/>
              <a:buChar char="•"/>
            </a:pPr>
            <a:r>
              <a:rPr lang="en-US" dirty="0"/>
              <a:t>It is the United States' first hospital dedicated to the healthcare of children. </a:t>
            </a:r>
          </a:p>
          <a:p>
            <a:pPr lvl="1">
              <a:lnSpc>
                <a:spcPct val="90000"/>
              </a:lnSpc>
              <a:spcBef>
                <a:spcPts val="1000"/>
              </a:spcBef>
            </a:pPr>
            <a:r>
              <a:rPr lang="en-US" dirty="0"/>
              <a:t>There are 5 sets of questions to ask yourself when evaluating a website.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44</a:t>
            </a:fld>
            <a:endParaRPr lang="en-US"/>
          </a:p>
        </p:txBody>
      </p:sp>
    </p:spTree>
    <p:extLst>
      <p:ext uri="{BB962C8B-B14F-4D97-AF65-F5344CB8AC3E}">
        <p14:creationId xmlns:p14="http://schemas.microsoft.com/office/powerpoint/2010/main" val="812668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a:cs typeface="Calibri"/>
              </a:rPr>
              <a:t>Let's</a:t>
            </a:r>
            <a:r>
              <a:rPr lang="en-US" b="1"/>
              <a:t> look at the VEC home page.</a:t>
            </a:r>
            <a:r>
              <a:rPr lang="en-US"/>
              <a:t> </a:t>
            </a:r>
          </a:p>
          <a:p>
            <a:pPr marL="171450" indent="-171450">
              <a:lnSpc>
                <a:spcPct val="90000"/>
              </a:lnSpc>
              <a:spcBef>
                <a:spcPts val="1000"/>
              </a:spcBef>
              <a:buFont typeface="Arial,Sans-Serif"/>
              <a:buChar char="•"/>
            </a:pPr>
            <a:r>
              <a:rPr lang="en-US"/>
              <a:t>Who oversees the website?</a:t>
            </a:r>
            <a:endParaRPr lang="en-US">
              <a:cs typeface="Calibri"/>
            </a:endParaRPr>
          </a:p>
          <a:p>
            <a:pPr marL="171450" indent="-171450">
              <a:lnSpc>
                <a:spcPct val="90000"/>
              </a:lnSpc>
              <a:spcBef>
                <a:spcPts val="1000"/>
              </a:spcBef>
              <a:buFont typeface="Arial,Sans-Serif"/>
              <a:buChar char="•"/>
            </a:pPr>
            <a:r>
              <a:rPr lang="en-US"/>
              <a:t>Why are they providing the site?</a:t>
            </a:r>
            <a:endParaRPr lang="en-US">
              <a:cs typeface="Calibri"/>
            </a:endParaRPr>
          </a:p>
          <a:p>
            <a:pPr marL="171450" indent="-171450">
              <a:lnSpc>
                <a:spcPct val="90000"/>
              </a:lnSpc>
              <a:spcBef>
                <a:spcPts val="1000"/>
              </a:spcBef>
              <a:buFont typeface="Arial,Sans-Serif"/>
              <a:buChar char="•"/>
            </a:pPr>
            <a:r>
              <a:rPr lang="en-US"/>
              <a:t>Can you contact them?</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45</a:t>
            </a:fld>
            <a:endParaRPr lang="en-US"/>
          </a:p>
        </p:txBody>
      </p:sp>
    </p:spTree>
    <p:extLst>
      <p:ext uri="{BB962C8B-B14F-4D97-AF65-F5344CB8AC3E}">
        <p14:creationId xmlns:p14="http://schemas.microsoft.com/office/powerpoint/2010/main" val="1891192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Where does the money to support the site come from?</a:t>
            </a:r>
          </a:p>
          <a:p>
            <a:pPr marL="285750" indent="-285750">
              <a:lnSpc>
                <a:spcPct val="90000"/>
              </a:lnSpc>
              <a:spcBef>
                <a:spcPts val="1000"/>
              </a:spcBef>
              <a:buFont typeface="Arial"/>
              <a:buChar char="•"/>
            </a:pPr>
            <a:r>
              <a:rPr lang="en-US"/>
              <a:t>If the site has advertisements, are they labeled?</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46</a:t>
            </a:fld>
            <a:endParaRPr lang="en-US"/>
          </a:p>
        </p:txBody>
      </p:sp>
    </p:spTree>
    <p:extLst>
      <p:ext uri="{BB962C8B-B14F-4D97-AF65-F5344CB8AC3E}">
        <p14:creationId xmlns:p14="http://schemas.microsoft.com/office/powerpoint/2010/main" val="3766047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dirty="0">
                <a:cs typeface="Calibri"/>
              </a:rPr>
              <a:t> Where</a:t>
            </a:r>
            <a:r>
              <a:rPr lang="en-US" dirty="0"/>
              <a:t> does the information on the site come from?</a:t>
            </a:r>
          </a:p>
          <a:p>
            <a:pPr marL="171450" indent="-171450">
              <a:lnSpc>
                <a:spcPct val="90000"/>
              </a:lnSpc>
              <a:spcBef>
                <a:spcPts val="1000"/>
              </a:spcBef>
              <a:buFont typeface="Arial"/>
              <a:buChar char="•"/>
            </a:pPr>
            <a:r>
              <a:rPr lang="en-US" dirty="0"/>
              <a:t>How is the content selected?</a:t>
            </a:r>
            <a:endParaRPr lang="en-US" dirty="0">
              <a:cs typeface="Calibri"/>
            </a:endParaRPr>
          </a:p>
          <a:p>
            <a:pPr marL="171450" indent="-171450">
              <a:lnSpc>
                <a:spcPct val="90000"/>
              </a:lnSpc>
              <a:spcBef>
                <a:spcPts val="1000"/>
              </a:spcBef>
              <a:buFont typeface="Arial"/>
              <a:buChar char="•"/>
            </a:pPr>
            <a:r>
              <a:rPr lang="en-US" dirty="0"/>
              <a:t>Do experts review the information that goes on the site?</a:t>
            </a:r>
            <a:endParaRPr lang="en-US" dirty="0">
              <a:cs typeface="Calibri"/>
            </a:endParaRPr>
          </a:p>
          <a:p>
            <a:pPr marL="171450" indent="-171450">
              <a:lnSpc>
                <a:spcPct val="90000"/>
              </a:lnSpc>
              <a:spcBef>
                <a:spcPts val="1000"/>
              </a:spcBef>
              <a:buFont typeface="Arial"/>
              <a:buChar char="•"/>
            </a:pPr>
            <a:r>
              <a:rPr lang="en-US" dirty="0"/>
              <a:t>Does the site avoid unbelievable or emotional claims?</a:t>
            </a:r>
            <a:endParaRPr lang="en-US" dirty="0">
              <a:cs typeface="Calibri"/>
            </a:endParaRPr>
          </a:p>
          <a:p>
            <a:pPr marL="171450" indent="-171450">
              <a:lnSpc>
                <a:spcPct val="90000"/>
              </a:lnSpc>
              <a:spcBef>
                <a:spcPts val="1000"/>
              </a:spcBef>
              <a:buFont typeface="Arial"/>
              <a:buChar char="•"/>
            </a:pPr>
            <a:r>
              <a:rPr lang="en-US" dirty="0"/>
              <a:t>Is it up-to-date?</a:t>
            </a:r>
            <a:endParaRPr lang="en-US" dirty="0">
              <a:cs typeface="Calibri"/>
            </a:endParaRPr>
          </a:p>
          <a:p>
            <a:pPr>
              <a:lnSpc>
                <a:spcPct val="90000"/>
              </a:lnSpc>
              <a:spcBef>
                <a:spcPts val="1000"/>
              </a:spcBef>
            </a:pPr>
            <a:endParaRPr lang="en-US" dirty="0">
              <a:cs typeface="Calibri"/>
            </a:endParaRPr>
          </a:p>
          <a:p>
            <a:pPr>
              <a:lnSpc>
                <a:spcPct val="90000"/>
              </a:lnSpc>
              <a:spcBef>
                <a:spcPts val="1000"/>
              </a:spcBef>
            </a:pPr>
            <a:r>
              <a:rPr lang="en-US" dirty="0"/>
              <a:t>The Vaccine Education Center Director is a person with great expertise. Dr. Paul Offit is a Professor of Vaccinology and Pediatrics at the Perelman School of Medicine at the University of Pennsylvania.</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47</a:t>
            </a:fld>
            <a:endParaRPr lang="en-US"/>
          </a:p>
        </p:txBody>
      </p:sp>
    </p:spTree>
    <p:extLst>
      <p:ext uri="{BB962C8B-B14F-4D97-AF65-F5344CB8AC3E}">
        <p14:creationId xmlns:p14="http://schemas.microsoft.com/office/powerpoint/2010/main" val="4225891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One component of quality is timeliness. Because medical science keeps evolving, it's important to keep updating vaccine information. </a:t>
            </a:r>
          </a:p>
          <a:p>
            <a:pPr marL="285750" indent="-285750">
              <a:lnSpc>
                <a:spcPct val="90000"/>
              </a:lnSpc>
              <a:spcBef>
                <a:spcPts val="1000"/>
              </a:spcBef>
              <a:buFont typeface="Arial"/>
              <a:buChar char="•"/>
            </a:pPr>
            <a:r>
              <a:rPr lang="en-US"/>
              <a:t>Here we see that at the bottom of each page with content, VEC shows the date of its latest update.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48</a:t>
            </a:fld>
            <a:endParaRPr lang="en-US"/>
          </a:p>
        </p:txBody>
      </p:sp>
    </p:spTree>
    <p:extLst>
      <p:ext uri="{BB962C8B-B14F-4D97-AF65-F5344CB8AC3E}">
        <p14:creationId xmlns:p14="http://schemas.microsoft.com/office/powerpoint/2010/main" val="1001362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Here is a summary of the questions to ask when evaluating a website.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50</a:t>
            </a:fld>
            <a:endParaRPr lang="en-US"/>
          </a:p>
        </p:txBody>
      </p:sp>
    </p:spTree>
    <p:extLst>
      <p:ext uri="{BB962C8B-B14F-4D97-AF65-F5344CB8AC3E}">
        <p14:creationId xmlns:p14="http://schemas.microsoft.com/office/powerpoint/2010/main" val="5098376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sng" dirty="0">
                <a:solidFill>
                  <a:srgbClr val="003B68"/>
                </a:solidFill>
                <a:effectLst/>
                <a:latin typeface="var(--font-family-body)"/>
                <a:hlinkClick r:id="rId3">
                  <a:extLst>
                    <a:ext uri="{A12FA001-AC4F-418D-AE19-62706E023703}">
                      <ahyp:hlinkClr xmlns:ahyp="http://schemas.microsoft.com/office/drawing/2018/hyperlinkcolor" val="tx"/>
                    </a:ext>
                  </a:extLst>
                </a:hlinkClick>
              </a:rPr>
              <a:t>More resources</a:t>
            </a:r>
          </a:p>
          <a:p>
            <a:pPr algn="l" fontAlgn="base"/>
            <a:endPar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endParaRPr>
          </a:p>
          <a:p>
            <a:pPr algn="l" fontAlgn="base"/>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https://drive.google.com/viewerng/viewer?url=https%3A//</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medlineplus.gov</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/webeval/</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EvaluatingInternetHealthInformationChecklist.pdf</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&amp;embedded=true</a:t>
            </a:r>
            <a:br>
              <a:rPr lang="en-US" b="0" i="0" dirty="0">
                <a:solidFill>
                  <a:srgbClr val="000000"/>
                </a:solidFill>
                <a:effectLst/>
                <a:latin typeface="Merriweather" panose="00000500000000000000" pitchFamily="2" charset="0"/>
              </a:rPr>
            </a:b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The U.S. National Library of Medicine offers a full tutorial on "Evaluating Internet Health Information." Their 31-page guide available at </a:t>
            </a:r>
            <a:r>
              <a:rPr lang="en-US" b="0" i="0" dirty="0">
                <a:solidFill>
                  <a:srgbClr val="000000"/>
                </a:solidFill>
                <a:effectLst/>
                <a:latin typeface="var(--font-family-body)"/>
                <a:hlinkClick r:id="rId4"/>
              </a:rPr>
              <a:t>https://medlineplus.gov/webeval/EvaluatingInternetHealthInformationTutorial.pdf</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51</a:t>
            </a:fld>
            <a:endParaRPr lang="en-US"/>
          </a:p>
        </p:txBody>
      </p:sp>
    </p:spTree>
    <p:extLst>
      <p:ext uri="{BB962C8B-B14F-4D97-AF65-F5344CB8AC3E}">
        <p14:creationId xmlns:p14="http://schemas.microsoft.com/office/powerpoint/2010/main" val="468758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Choose the statements below that would lead you to believe a website MAY NOT OFFER RELIABLE INFORMATION (select all that apply).</a:t>
            </a:r>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52</a:t>
            </a:fld>
            <a:endParaRPr lang="en-US"/>
          </a:p>
        </p:txBody>
      </p:sp>
    </p:spTree>
    <p:extLst>
      <p:ext uri="{BB962C8B-B14F-4D97-AF65-F5344CB8AC3E}">
        <p14:creationId xmlns:p14="http://schemas.microsoft.com/office/powerpoint/2010/main" val="1584796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Sometimes it can seem like new information and research study results are coming out daily, and at times they directly conflict with other reports. </a:t>
            </a:r>
          </a:p>
          <a:p>
            <a:pPr>
              <a:lnSpc>
                <a:spcPct val="90000"/>
              </a:lnSpc>
              <a:spcBef>
                <a:spcPts val="1000"/>
              </a:spcBef>
            </a:pPr>
            <a:endParaRPr lang="en-US"/>
          </a:p>
          <a:p>
            <a:pPr>
              <a:lnSpc>
                <a:spcPct val="90000"/>
              </a:lnSpc>
              <a:spcBef>
                <a:spcPts val="1000"/>
              </a:spcBef>
              <a:buFont typeface="Arial"/>
            </a:pPr>
            <a:r>
              <a:rPr lang="en-US"/>
              <a:t>When evaluating a media report, you need to remember some essential things. </a:t>
            </a:r>
          </a:p>
        </p:txBody>
      </p:sp>
      <p:sp>
        <p:nvSpPr>
          <p:cNvPr id="4" name="Slide Number Placeholder 3"/>
          <p:cNvSpPr>
            <a:spLocks noGrp="1"/>
          </p:cNvSpPr>
          <p:nvPr>
            <p:ph type="sldNum" sz="quarter" idx="5"/>
          </p:nvPr>
        </p:nvSpPr>
        <p:spPr/>
        <p:txBody>
          <a:bodyPr/>
          <a:lstStyle/>
          <a:p>
            <a:fld id="{A8C381D7-3B13-4034-B734-D087811E7B1C}" type="slidenum">
              <a:rPr lang="en-US" smtClean="0"/>
              <a:t>55</a:t>
            </a:fld>
            <a:endParaRPr lang="en-US"/>
          </a:p>
        </p:txBody>
      </p:sp>
    </p:spTree>
    <p:extLst>
      <p:ext uri="{BB962C8B-B14F-4D97-AF65-F5344CB8AC3E}">
        <p14:creationId xmlns:p14="http://schemas.microsoft.com/office/powerpoint/2010/main" val="7439140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sng" dirty="0">
                <a:solidFill>
                  <a:srgbClr val="003B68"/>
                </a:solidFill>
                <a:effectLst/>
                <a:latin typeface="var(--font-family-body)"/>
                <a:hlinkClick r:id="rId3">
                  <a:extLst>
                    <a:ext uri="{A12FA001-AC4F-418D-AE19-62706E023703}">
                      <ahyp:hlinkClr xmlns:ahyp="http://schemas.microsoft.com/office/drawing/2018/hyperlinkcolor" val="tx"/>
                    </a:ext>
                  </a:extLst>
                </a:hlinkClick>
              </a:rPr>
              <a:t>More resources</a:t>
            </a:r>
          </a:p>
          <a:p>
            <a:pPr algn="l" fontAlgn="base"/>
            <a:endPar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endParaRPr>
          </a:p>
          <a:p>
            <a:pPr algn="l" fontAlgn="base"/>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https://drive.google.com/viewerng/viewer?url=https%3A//</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medlineplus.gov</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/webeval/</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EvaluatingInternetHealthInformationChecklist.pdf</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&amp;embedded=true</a:t>
            </a:r>
            <a:br>
              <a:rPr lang="en-US" b="0" i="0" dirty="0">
                <a:solidFill>
                  <a:srgbClr val="000000"/>
                </a:solidFill>
                <a:effectLst/>
                <a:latin typeface="Merriweather" panose="00000500000000000000" pitchFamily="2" charset="0"/>
              </a:rPr>
            </a:b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The U.S. National Library of Medicine offers a full tutorial on "Evaluating Internet Health Information." Their 31-page guide available at </a:t>
            </a:r>
            <a:r>
              <a:rPr lang="en-US" b="0" i="0" dirty="0">
                <a:solidFill>
                  <a:srgbClr val="000000"/>
                </a:solidFill>
                <a:effectLst/>
                <a:latin typeface="var(--font-family-body)"/>
                <a:hlinkClick r:id="rId4"/>
              </a:rPr>
              <a:t>https://medlineplus.gov/webeval/EvaluatingInternetHealthInformationTutorial.pdf</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56</a:t>
            </a:fld>
            <a:endParaRPr lang="en-US"/>
          </a:p>
        </p:txBody>
      </p:sp>
    </p:spTree>
    <p:extLst>
      <p:ext uri="{BB962C8B-B14F-4D97-AF65-F5344CB8AC3E}">
        <p14:creationId xmlns:p14="http://schemas.microsoft.com/office/powerpoint/2010/main" val="4188658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b="1"/>
              <a:t>Let’s use a fictional example.</a:t>
            </a:r>
            <a:endParaRPr lang="en-US"/>
          </a:p>
          <a:p>
            <a:pPr marL="285750" indent="-285750">
              <a:lnSpc>
                <a:spcPct val="90000"/>
              </a:lnSpc>
              <a:spcBef>
                <a:spcPts val="1000"/>
              </a:spcBef>
              <a:buFont typeface="Arial"/>
              <a:buChar char="•"/>
            </a:pPr>
            <a:r>
              <a:rPr lang="en-US"/>
              <a:t>Borborygmi is not really a disease, but it sounds like one. Let's imagine that in the news I read that 20 people with cell phones (the exposure) got borborygmi (the disease).</a:t>
            </a:r>
            <a:endParaRPr lang="en-US">
              <a:cs typeface="Calibri"/>
            </a:endParaRPr>
          </a:p>
          <a:p>
            <a:pPr marL="285750" indent="-285750">
              <a:lnSpc>
                <a:spcPct val="90000"/>
              </a:lnSpc>
              <a:spcBef>
                <a:spcPts val="1000"/>
              </a:spcBef>
              <a:buFont typeface="Arial"/>
              <a:buChar char="•"/>
            </a:pPr>
            <a:r>
              <a:rPr lang="en-US"/>
              <a:t>Well, that seems alarming if I carry a cell phone and don't want borborygmi.</a:t>
            </a:r>
            <a:endParaRPr lang="en-US">
              <a:cs typeface="Calibri"/>
            </a:endParaRPr>
          </a:p>
          <a:p>
            <a:pPr marL="285750" indent="-285750">
              <a:lnSpc>
                <a:spcPct val="90000"/>
              </a:lnSpc>
              <a:spcBef>
                <a:spcPts val="1000"/>
              </a:spcBef>
              <a:buFont typeface="Arial"/>
              <a:buChar char="•"/>
            </a:pPr>
            <a:r>
              <a:rPr lang="en-US" b="1"/>
              <a:t>Do people with cell phones have a </a:t>
            </a:r>
            <a:r>
              <a:rPr lang="en-US" b="1" i="1"/>
              <a:t>higher</a:t>
            </a:r>
            <a:r>
              <a:rPr lang="en-US" b="1"/>
              <a:t> chance of developing borborygmi than people without cell phones?</a:t>
            </a:r>
            <a:endParaRPr lang="en-US"/>
          </a:p>
        </p:txBody>
      </p:sp>
      <p:sp>
        <p:nvSpPr>
          <p:cNvPr id="4" name="Slide Number Placeholder 3"/>
          <p:cNvSpPr>
            <a:spLocks noGrp="1"/>
          </p:cNvSpPr>
          <p:nvPr>
            <p:ph type="sldNum" sz="quarter" idx="5"/>
          </p:nvPr>
        </p:nvSpPr>
        <p:spPr/>
        <p:txBody>
          <a:bodyPr/>
          <a:lstStyle/>
          <a:p>
            <a:fld id="{A8C381D7-3B13-4034-B734-D087811E7B1C}" type="slidenum">
              <a:rPr lang="en-US" smtClean="0"/>
              <a:t>5</a:t>
            </a:fld>
            <a:endParaRPr lang="en-US"/>
          </a:p>
        </p:txBody>
      </p:sp>
    </p:spTree>
    <p:extLst>
      <p:ext uri="{BB962C8B-B14F-4D97-AF65-F5344CB8AC3E}">
        <p14:creationId xmlns:p14="http://schemas.microsoft.com/office/powerpoint/2010/main" val="27663873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sng" dirty="0">
                <a:solidFill>
                  <a:srgbClr val="003B68"/>
                </a:solidFill>
                <a:effectLst/>
                <a:latin typeface="var(--font-family-body)"/>
                <a:hlinkClick r:id="rId3">
                  <a:extLst>
                    <a:ext uri="{A12FA001-AC4F-418D-AE19-62706E023703}">
                      <ahyp:hlinkClr xmlns:ahyp="http://schemas.microsoft.com/office/drawing/2018/hyperlinkcolor" val="tx"/>
                    </a:ext>
                  </a:extLst>
                </a:hlinkClick>
              </a:rPr>
              <a:t>More resources</a:t>
            </a:r>
          </a:p>
          <a:p>
            <a:pPr algn="l" fontAlgn="base"/>
            <a:endPar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endParaRPr>
          </a:p>
          <a:p>
            <a:pPr algn="l" fontAlgn="base"/>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https://drive.google.com/viewerng/viewer?url=https%3A//</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medlineplus.gov</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/webeval/</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EvaluatingInternetHealthInformationChecklist.pdf</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&amp;embedded=true</a:t>
            </a:r>
            <a:br>
              <a:rPr lang="en-US" b="0" i="0" dirty="0">
                <a:solidFill>
                  <a:srgbClr val="000000"/>
                </a:solidFill>
                <a:effectLst/>
                <a:latin typeface="Merriweather" panose="00000500000000000000" pitchFamily="2" charset="0"/>
              </a:rPr>
            </a:b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The U.S. National Library of Medicine offers a full tutorial on "Evaluating Internet Health Information." Their 31-page guide available at </a:t>
            </a:r>
            <a:r>
              <a:rPr lang="en-US" b="0" i="0" dirty="0">
                <a:solidFill>
                  <a:srgbClr val="000000"/>
                </a:solidFill>
                <a:effectLst/>
                <a:latin typeface="var(--font-family-body)"/>
                <a:hlinkClick r:id="rId4"/>
              </a:rPr>
              <a:t>https://medlineplus.gov/webeval/EvaluatingInternetHealthInformationTutorial.pdf</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57</a:t>
            </a:fld>
            <a:endParaRPr lang="en-US"/>
          </a:p>
        </p:txBody>
      </p:sp>
    </p:spTree>
    <p:extLst>
      <p:ext uri="{BB962C8B-B14F-4D97-AF65-F5344CB8AC3E}">
        <p14:creationId xmlns:p14="http://schemas.microsoft.com/office/powerpoint/2010/main" val="24109252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sng" dirty="0">
                <a:solidFill>
                  <a:srgbClr val="003B68"/>
                </a:solidFill>
                <a:effectLst/>
                <a:latin typeface="var(--font-family-body)"/>
                <a:hlinkClick r:id="rId3">
                  <a:extLst>
                    <a:ext uri="{A12FA001-AC4F-418D-AE19-62706E023703}">
                      <ahyp:hlinkClr xmlns:ahyp="http://schemas.microsoft.com/office/drawing/2018/hyperlinkcolor" val="tx"/>
                    </a:ext>
                  </a:extLst>
                </a:hlinkClick>
              </a:rPr>
              <a:t>More resources</a:t>
            </a:r>
          </a:p>
          <a:p>
            <a:pPr algn="l" fontAlgn="base"/>
            <a:endPar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endParaRPr>
          </a:p>
          <a:p>
            <a:pPr algn="l" fontAlgn="base"/>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https://drive.google.com/viewerng/viewer?url=https%3A//</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medlineplus.gov</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/webeval/</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EvaluatingInternetHealthInformationChecklist.pdf</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&amp;embedded=true</a:t>
            </a:r>
            <a:br>
              <a:rPr lang="en-US" b="0" i="0" dirty="0">
                <a:solidFill>
                  <a:srgbClr val="000000"/>
                </a:solidFill>
                <a:effectLst/>
                <a:latin typeface="Merriweather" panose="00000500000000000000" pitchFamily="2" charset="0"/>
              </a:rPr>
            </a:b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The U.S. National Library of Medicine offers a full tutorial on "Evaluating Internet Health Information." Their 31-page guide available at </a:t>
            </a:r>
            <a:r>
              <a:rPr lang="en-US" b="0" i="0" dirty="0">
                <a:solidFill>
                  <a:srgbClr val="000000"/>
                </a:solidFill>
                <a:effectLst/>
                <a:latin typeface="var(--font-family-body)"/>
                <a:hlinkClick r:id="rId4"/>
              </a:rPr>
              <a:t>https://medlineplus.gov/webeval/EvaluatingInternetHealthInformationTutorial.pdf</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58</a:t>
            </a:fld>
            <a:endParaRPr lang="en-US"/>
          </a:p>
        </p:txBody>
      </p:sp>
    </p:spTree>
    <p:extLst>
      <p:ext uri="{BB962C8B-B14F-4D97-AF65-F5344CB8AC3E}">
        <p14:creationId xmlns:p14="http://schemas.microsoft.com/office/powerpoint/2010/main" val="21477398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sng" dirty="0">
                <a:solidFill>
                  <a:srgbClr val="003B68"/>
                </a:solidFill>
                <a:effectLst/>
                <a:latin typeface="var(--font-family-body)"/>
                <a:hlinkClick r:id="rId3">
                  <a:extLst>
                    <a:ext uri="{A12FA001-AC4F-418D-AE19-62706E023703}">
                      <ahyp:hlinkClr xmlns:ahyp="http://schemas.microsoft.com/office/drawing/2018/hyperlinkcolor" val="tx"/>
                    </a:ext>
                  </a:extLst>
                </a:hlinkClick>
              </a:rPr>
              <a:t>More resources</a:t>
            </a:r>
          </a:p>
          <a:p>
            <a:pPr algn="l" fontAlgn="base"/>
            <a:endPar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endParaRPr>
          </a:p>
          <a:p>
            <a:pPr algn="l" fontAlgn="base"/>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https://drive.google.com/viewerng/viewer?url=https%3A//</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medlineplus.gov</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/webeval/</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EvaluatingInternetHealthInformationChecklist.pdf</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&amp;embedded=true</a:t>
            </a:r>
            <a:br>
              <a:rPr lang="en-US" b="0" i="0" dirty="0">
                <a:solidFill>
                  <a:srgbClr val="000000"/>
                </a:solidFill>
                <a:effectLst/>
                <a:latin typeface="Merriweather" panose="00000500000000000000" pitchFamily="2" charset="0"/>
              </a:rPr>
            </a:b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The U.S. National Library of Medicine offers a full tutorial on "Evaluating Internet Health Information." Their 31-page guide available at </a:t>
            </a:r>
            <a:r>
              <a:rPr lang="en-US" b="0" i="0" dirty="0">
                <a:solidFill>
                  <a:srgbClr val="000000"/>
                </a:solidFill>
                <a:effectLst/>
                <a:latin typeface="var(--font-family-body)"/>
                <a:hlinkClick r:id="rId4"/>
              </a:rPr>
              <a:t>https://medlineplus.gov/webeval/EvaluatingInternetHealthInformationTutorial.pdf</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59</a:t>
            </a:fld>
            <a:endParaRPr lang="en-US"/>
          </a:p>
        </p:txBody>
      </p:sp>
    </p:spTree>
    <p:extLst>
      <p:ext uri="{BB962C8B-B14F-4D97-AF65-F5344CB8AC3E}">
        <p14:creationId xmlns:p14="http://schemas.microsoft.com/office/powerpoint/2010/main" val="16564522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sng" dirty="0">
                <a:solidFill>
                  <a:srgbClr val="003B68"/>
                </a:solidFill>
                <a:effectLst/>
                <a:latin typeface="var(--font-family-body)"/>
                <a:hlinkClick r:id="rId3">
                  <a:extLst>
                    <a:ext uri="{A12FA001-AC4F-418D-AE19-62706E023703}">
                      <ahyp:hlinkClr xmlns:ahyp="http://schemas.microsoft.com/office/drawing/2018/hyperlinkcolor" val="tx"/>
                    </a:ext>
                  </a:extLst>
                </a:hlinkClick>
              </a:rPr>
              <a:t>More resources</a:t>
            </a:r>
          </a:p>
          <a:p>
            <a:pPr algn="l" fontAlgn="base"/>
            <a:endPar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endParaRPr>
          </a:p>
          <a:p>
            <a:pPr algn="l" fontAlgn="base"/>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https://drive.google.com/viewerng/viewer?url=https%3A//</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medlineplus.gov</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/webeval/</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EvaluatingInternetHealthInformationChecklist.pdf</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&amp;embedded=true</a:t>
            </a:r>
            <a:br>
              <a:rPr lang="en-US" b="0" i="0" dirty="0">
                <a:solidFill>
                  <a:srgbClr val="000000"/>
                </a:solidFill>
                <a:effectLst/>
                <a:latin typeface="Merriweather" panose="00000500000000000000" pitchFamily="2" charset="0"/>
              </a:rPr>
            </a:b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The U.S. National Library of Medicine offers a full tutorial on "Evaluating Internet Health Information." Their 31-page guide available at </a:t>
            </a:r>
            <a:r>
              <a:rPr lang="en-US" b="0" i="0" dirty="0">
                <a:solidFill>
                  <a:srgbClr val="000000"/>
                </a:solidFill>
                <a:effectLst/>
                <a:latin typeface="var(--font-family-body)"/>
                <a:hlinkClick r:id="rId4"/>
              </a:rPr>
              <a:t>https://medlineplus.gov/webeval/EvaluatingInternetHealthInformationTutorial.pdf</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60</a:t>
            </a:fld>
            <a:endParaRPr lang="en-US"/>
          </a:p>
        </p:txBody>
      </p:sp>
    </p:spTree>
    <p:extLst>
      <p:ext uri="{BB962C8B-B14F-4D97-AF65-F5344CB8AC3E}">
        <p14:creationId xmlns:p14="http://schemas.microsoft.com/office/powerpoint/2010/main" val="1675035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sng" dirty="0">
                <a:solidFill>
                  <a:srgbClr val="003B68"/>
                </a:solidFill>
                <a:effectLst/>
                <a:latin typeface="var(--font-family-body)"/>
                <a:hlinkClick r:id="rId3">
                  <a:extLst>
                    <a:ext uri="{A12FA001-AC4F-418D-AE19-62706E023703}">
                      <ahyp:hlinkClr xmlns:ahyp="http://schemas.microsoft.com/office/drawing/2018/hyperlinkcolor" val="tx"/>
                    </a:ext>
                  </a:extLst>
                </a:hlinkClick>
              </a:rPr>
              <a:t>More resources</a:t>
            </a:r>
          </a:p>
          <a:p>
            <a:pPr algn="l" fontAlgn="base"/>
            <a:endPar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endParaRPr>
          </a:p>
          <a:p>
            <a:pPr algn="l" fontAlgn="base"/>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https://drive.google.com/viewerng/viewer?url=https%3A//</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medlineplus.gov</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/webeval/</a:t>
            </a:r>
            <a:r>
              <a:rPr lang="en-US" b="1"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EvaluatingInternetHealthInformationChecklist.pdf</a:t>
            </a:r>
            <a:r>
              <a:rPr lang="en-US" b="0" i="0" dirty="0">
                <a:solidFill>
                  <a:srgbClr val="0563C1"/>
                </a:solidFill>
                <a:effectLst/>
                <a:latin typeface="var(--font-family-body)"/>
                <a:hlinkClick r:id="rId3">
                  <a:extLst>
                    <a:ext uri="{A12FA001-AC4F-418D-AE19-62706E023703}">
                      <ahyp:hlinkClr xmlns:ahyp="http://schemas.microsoft.com/office/drawing/2018/hyperlinkcolor" val="tx"/>
                    </a:ext>
                  </a:extLst>
                </a:hlinkClick>
              </a:rPr>
              <a:t>&amp;embedded=true</a:t>
            </a:r>
            <a:br>
              <a:rPr lang="en-US" b="0" i="0" dirty="0">
                <a:solidFill>
                  <a:srgbClr val="000000"/>
                </a:solidFill>
                <a:effectLst/>
                <a:latin typeface="Merriweather" panose="00000500000000000000" pitchFamily="2" charset="0"/>
              </a:rPr>
            </a:br>
            <a:endParaRPr lang="en-US" b="0" i="0" dirty="0">
              <a:solidFill>
                <a:srgbClr val="000000"/>
              </a:solidFill>
              <a:effectLst/>
              <a:latin typeface="Merriweather" panose="00000500000000000000" pitchFamily="2" charset="0"/>
            </a:endParaRPr>
          </a:p>
          <a:p>
            <a:pPr algn="l" fontAlgn="base"/>
            <a:r>
              <a:rPr lang="en-US" b="0" i="0" dirty="0">
                <a:solidFill>
                  <a:srgbClr val="000000"/>
                </a:solidFill>
                <a:effectLst/>
                <a:latin typeface="var(--font-family-body)"/>
              </a:rPr>
              <a:t>The U.S. National Library of Medicine offers a full tutorial on "Evaluating Internet Health Information." Their 31-page guide available at </a:t>
            </a:r>
            <a:r>
              <a:rPr lang="en-US" b="0" i="0" dirty="0">
                <a:solidFill>
                  <a:srgbClr val="000000"/>
                </a:solidFill>
                <a:effectLst/>
                <a:latin typeface="var(--font-family-body)"/>
                <a:hlinkClick r:id="rId4"/>
              </a:rPr>
              <a:t>https://medlineplus.gov/webeval/EvaluatingInternetHealthInformationTutorial.pdf</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61</a:t>
            </a:fld>
            <a:endParaRPr lang="en-US"/>
          </a:p>
        </p:txBody>
      </p:sp>
    </p:spTree>
    <p:extLst>
      <p:ext uri="{BB962C8B-B14F-4D97-AF65-F5344CB8AC3E}">
        <p14:creationId xmlns:p14="http://schemas.microsoft.com/office/powerpoint/2010/main" val="7877356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cs typeface="Calibri"/>
              </a:rPr>
              <a:t>Let's</a:t>
            </a:r>
            <a:r>
              <a:rPr lang="en-US"/>
              <a:t> imagine a news story about a drinking coffee.</a:t>
            </a:r>
          </a:p>
          <a:p>
            <a:pPr marL="171450" indent="-171450">
              <a:lnSpc>
                <a:spcPct val="90000"/>
              </a:lnSpc>
              <a:spcBef>
                <a:spcPts val="1000"/>
              </a:spcBef>
              <a:buFont typeface="Arial"/>
              <a:buChar char="•"/>
            </a:pPr>
            <a:r>
              <a:rPr lang="en-US"/>
              <a:t>What the study showed: Drinking 80 oz of caffeinated coffee every day for 10 years leads to a two-fold increase in the risk of developing stomach cancer. </a:t>
            </a:r>
            <a:endParaRPr lang="en-US">
              <a:cs typeface="Calibri"/>
            </a:endParaRPr>
          </a:p>
          <a:p>
            <a:pPr marL="171450" indent="-171450">
              <a:lnSpc>
                <a:spcPct val="90000"/>
              </a:lnSpc>
              <a:spcBef>
                <a:spcPts val="1000"/>
              </a:spcBef>
              <a:buFont typeface="Arial"/>
              <a:buChar char="•"/>
            </a:pPr>
            <a:r>
              <a:rPr lang="en-US"/>
              <a:t>The press release from the Tea Grower's Society: “The study released today shows that drinking coffee can be associated with stomach cancer.”</a:t>
            </a:r>
            <a:endParaRPr lang="en-US">
              <a:cs typeface="Calibri"/>
            </a:endParaRPr>
          </a:p>
          <a:p>
            <a:pPr marL="171450" indent="-171450">
              <a:lnSpc>
                <a:spcPct val="90000"/>
              </a:lnSpc>
              <a:spcBef>
                <a:spcPts val="1000"/>
              </a:spcBef>
              <a:buFont typeface="Arial"/>
              <a:buChar char="•"/>
            </a:pPr>
            <a:r>
              <a:rPr lang="en-US"/>
              <a:t>The headline reads: "Study shows coffee causes cancer!"</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62</a:t>
            </a:fld>
            <a:endParaRPr lang="en-US"/>
          </a:p>
        </p:txBody>
      </p:sp>
    </p:spTree>
    <p:extLst>
      <p:ext uri="{BB962C8B-B14F-4D97-AF65-F5344CB8AC3E}">
        <p14:creationId xmlns:p14="http://schemas.microsoft.com/office/powerpoint/2010/main" val="41671663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a:rPr>
              <a:t>Journalists</a:t>
            </a:r>
            <a:r>
              <a:rPr lang="en-US" dirty="0"/>
              <a:t> often talk about presenting a balanced story. However, there are a few caveats that are important to remember:</a:t>
            </a:r>
          </a:p>
          <a:p>
            <a:pPr marL="171450" indent="-171450">
              <a:lnSpc>
                <a:spcPct val="90000"/>
              </a:lnSpc>
              <a:spcBef>
                <a:spcPts val="1000"/>
              </a:spcBef>
              <a:buFont typeface="Arial"/>
              <a:buChar char="•"/>
            </a:pPr>
            <a:r>
              <a:rPr lang="en-US" dirty="0"/>
              <a:t>If one is person is motivated by data and the other a personal experience, </a:t>
            </a:r>
            <a:r>
              <a:rPr lang="en-US" b="1" dirty="0"/>
              <a:t>this is not balance</a:t>
            </a:r>
            <a:r>
              <a:rPr lang="en-US" dirty="0"/>
              <a:t>. It is scientifically-based versus emotionally-based information.</a:t>
            </a:r>
            <a:endParaRPr lang="en-US" dirty="0">
              <a:cs typeface="Calibri"/>
            </a:endParaRPr>
          </a:p>
          <a:p>
            <a:pPr marL="171450" indent="-171450">
              <a:lnSpc>
                <a:spcPct val="90000"/>
              </a:lnSpc>
              <a:spcBef>
                <a:spcPts val="1000"/>
              </a:spcBef>
              <a:buFont typeface="Arial"/>
              <a:buChar char="•"/>
            </a:pPr>
            <a:r>
              <a:rPr lang="en-US" dirty="0"/>
              <a:t>Consider the size and expertise of the group supporting each side of a story.</a:t>
            </a:r>
            <a:endParaRPr lang="en-US" dirty="0">
              <a:cs typeface="Calibri"/>
            </a:endParaRPr>
          </a:p>
          <a:p>
            <a:pPr marL="171450" indent="-171450">
              <a:lnSpc>
                <a:spcPct val="90000"/>
              </a:lnSpc>
              <a:spcBef>
                <a:spcPts val="1000"/>
              </a:spcBef>
              <a:buFont typeface="Arial"/>
              <a:buChar char="•"/>
            </a:pPr>
            <a:r>
              <a:rPr lang="en-US" dirty="0"/>
              <a:t>Consider if the position of the story is supported by scientific bodies or other researchers in the field.</a:t>
            </a:r>
            <a:endParaRPr lang="en-US" dirty="0">
              <a:cs typeface="Calibri"/>
            </a:endParaRPr>
          </a:p>
          <a:p>
            <a:endParaRPr lang="en-US" dirty="0">
              <a:cs typeface="Calibri"/>
            </a:endParaRPr>
          </a:p>
          <a:p>
            <a:r>
              <a:rPr lang="en-US" dirty="0"/>
              <a:t>One of the tools that allows for successful ratings or increasing readership in the media is controversy. "Getting a reaction" out of readers may be more important to some media outlets than painting an accurate picture.</a:t>
            </a:r>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63</a:t>
            </a:fld>
            <a:endParaRPr lang="en-US"/>
          </a:p>
        </p:txBody>
      </p:sp>
    </p:spTree>
    <p:extLst>
      <p:ext uri="{BB962C8B-B14F-4D97-AF65-F5344CB8AC3E}">
        <p14:creationId xmlns:p14="http://schemas.microsoft.com/office/powerpoint/2010/main" val="1357565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64</a:t>
            </a:fld>
            <a:endParaRPr lang="en-US"/>
          </a:p>
        </p:txBody>
      </p:sp>
    </p:spTree>
    <p:extLst>
      <p:ext uri="{BB962C8B-B14F-4D97-AF65-F5344CB8AC3E}">
        <p14:creationId xmlns:p14="http://schemas.microsoft.com/office/powerpoint/2010/main" val="22037630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cs typeface="Calibri"/>
              </a:rPr>
              <a:t>Answer: false</a:t>
            </a:r>
          </a:p>
          <a:p>
            <a:pPr algn="l" fontAlgn="base"/>
            <a:r>
              <a:rPr lang="en-US" b="0" i="0" dirty="0">
                <a:solidFill>
                  <a:srgbClr val="000000"/>
                </a:solidFill>
                <a:effectLst/>
                <a:latin typeface="var(--font-family-body)"/>
              </a:rPr>
              <a:t>We humans are predisposed to see patterns and to gather information that supports our pre-existing views, a trait known as </a:t>
            </a:r>
            <a:r>
              <a:rPr lang="en-US" b="1" i="0" dirty="0">
                <a:solidFill>
                  <a:srgbClr val="3CA95C"/>
                </a:solidFill>
                <a:effectLst/>
                <a:latin typeface="var(--font-family-body)"/>
              </a:rPr>
              <a:t>confirmation bias</a:t>
            </a:r>
            <a:r>
              <a:rPr lang="en-US" b="0" i="0" dirty="0">
                <a:solidFill>
                  <a:srgbClr val="000000"/>
                </a:solidFill>
                <a:effectLst/>
                <a:latin typeface="var(--font-family-body)"/>
              </a:rPr>
              <a:t>. </a:t>
            </a:r>
            <a:endParaRPr lang="en-US" b="0" i="0" dirty="0">
              <a:solidFill>
                <a:srgbClr val="707070"/>
              </a:solidFill>
              <a:effectLst/>
              <a:latin typeface="Merriweather" panose="00000500000000000000" pitchFamily="2" charset="0"/>
            </a:endParaRPr>
          </a:p>
          <a:p>
            <a:pPr algn="l" fontAlgn="base"/>
            <a:endParaRPr lang="en-US" b="0" i="0" dirty="0">
              <a:solidFill>
                <a:srgbClr val="707070"/>
              </a:solidFill>
              <a:effectLst/>
              <a:latin typeface="Merriweather" panose="00000500000000000000" pitchFamily="2" charset="0"/>
            </a:endParaRPr>
          </a:p>
          <a:p>
            <a:pPr algn="l" fontAlgn="base"/>
            <a:r>
              <a:rPr lang="en-US" b="0" i="0" dirty="0">
                <a:solidFill>
                  <a:srgbClr val="000000"/>
                </a:solidFill>
                <a:effectLst/>
                <a:latin typeface="var(--font-family-body)"/>
              </a:rPr>
              <a:t>The child diagnosed with autism had many "exposures" before his diagnosis -- many of which we cannot sense (e.g., air pollution) or distinguish (e.g., viruses). There is no reason from this story to choose MMR vaccine as the villain.</a:t>
            </a:r>
            <a:endParaRPr lang="en-US" b="0" i="0" dirty="0">
              <a:solidFill>
                <a:srgbClr val="707070"/>
              </a:solidFill>
              <a:effectLst/>
              <a:latin typeface="Merriweather" panose="00000500000000000000" pitchFamily="2"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65</a:t>
            </a:fld>
            <a:endParaRPr lang="en-US"/>
          </a:p>
        </p:txBody>
      </p:sp>
    </p:spTree>
    <p:extLst>
      <p:ext uri="{BB962C8B-B14F-4D97-AF65-F5344CB8AC3E}">
        <p14:creationId xmlns:p14="http://schemas.microsoft.com/office/powerpoint/2010/main" val="14887187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True, false, true, true, false. </a:t>
            </a:r>
          </a:p>
        </p:txBody>
      </p:sp>
      <p:sp>
        <p:nvSpPr>
          <p:cNvPr id="4" name="Slide Number Placeholder 3"/>
          <p:cNvSpPr>
            <a:spLocks noGrp="1"/>
          </p:cNvSpPr>
          <p:nvPr>
            <p:ph type="sldNum" sz="quarter" idx="5"/>
          </p:nvPr>
        </p:nvSpPr>
        <p:spPr/>
        <p:txBody>
          <a:bodyPr/>
          <a:lstStyle/>
          <a:p>
            <a:fld id="{A8C381D7-3B13-4034-B734-D087811E7B1C}" type="slidenum">
              <a:rPr lang="en-US" smtClean="0"/>
              <a:t>66</a:t>
            </a:fld>
            <a:endParaRPr lang="en-US"/>
          </a:p>
        </p:txBody>
      </p:sp>
    </p:spTree>
    <p:extLst>
      <p:ext uri="{BB962C8B-B14F-4D97-AF65-F5344CB8AC3E}">
        <p14:creationId xmlns:p14="http://schemas.microsoft.com/office/powerpoint/2010/main" val="1304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4 key facts</a:t>
            </a:r>
          </a:p>
          <a:p>
            <a:pPr marL="285750" indent="-285750">
              <a:lnSpc>
                <a:spcPct val="90000"/>
              </a:lnSpc>
              <a:spcBef>
                <a:spcPts val="1000"/>
              </a:spcBef>
              <a:buFont typeface="Arial"/>
              <a:buChar char="•"/>
            </a:pPr>
            <a:r>
              <a:rPr lang="en-US"/>
              <a:t>To begin addressing this question, I need 4 pieces of information from a randomly selected population:</a:t>
            </a:r>
            <a:endParaRPr lang="en-US">
              <a:cs typeface="Calibri"/>
            </a:endParaRPr>
          </a:p>
          <a:p>
            <a:pPr marL="285750" indent="-285750">
              <a:lnSpc>
                <a:spcPct val="90000"/>
              </a:lnSpc>
              <a:spcBef>
                <a:spcPts val="1000"/>
              </a:spcBef>
              <a:buFont typeface="Arial"/>
              <a:buChar char="•"/>
            </a:pPr>
            <a:r>
              <a:rPr lang="en-US" b="1"/>
              <a:t>The green row</a:t>
            </a:r>
            <a:r>
              <a:rPr lang="en-US"/>
              <a:t>: Among those </a:t>
            </a:r>
            <a:r>
              <a:rPr lang="en-US" b="1" u="sng"/>
              <a:t>with a cell phone</a:t>
            </a:r>
            <a:r>
              <a:rPr lang="en-US"/>
              <a:t>, what proportions </a:t>
            </a:r>
            <a:endParaRPr lang="en-US">
              <a:cs typeface="Calibri"/>
            </a:endParaRPr>
          </a:p>
          <a:p>
            <a:pPr lvl="1">
              <a:lnSpc>
                <a:spcPct val="90000"/>
              </a:lnSpc>
              <a:spcBef>
                <a:spcPts val="500"/>
              </a:spcBef>
              <a:buFont typeface="Arial"/>
              <a:buChar char="•"/>
            </a:pPr>
            <a:r>
              <a:rPr lang="en-US"/>
              <a:t>Have the disease?</a:t>
            </a:r>
            <a:endParaRPr lang="en-US">
              <a:cs typeface="Calibri"/>
            </a:endParaRPr>
          </a:p>
          <a:p>
            <a:pPr lvl="1">
              <a:lnSpc>
                <a:spcPct val="90000"/>
              </a:lnSpc>
              <a:spcBef>
                <a:spcPts val="500"/>
              </a:spcBef>
              <a:buFont typeface="Arial"/>
              <a:buChar char="•"/>
            </a:pPr>
            <a:r>
              <a:rPr lang="en-US"/>
              <a:t>Do not have the disease? </a:t>
            </a:r>
            <a:endParaRPr lang="en-US">
              <a:cs typeface="Calibri"/>
            </a:endParaRPr>
          </a:p>
          <a:p>
            <a:pPr marL="285750" indent="-285750">
              <a:lnSpc>
                <a:spcPct val="90000"/>
              </a:lnSpc>
              <a:spcBef>
                <a:spcPts val="1000"/>
              </a:spcBef>
              <a:buFont typeface="Arial"/>
              <a:buChar char="•"/>
            </a:pPr>
            <a:r>
              <a:rPr lang="en-US" b="1"/>
              <a:t>The purple row: </a:t>
            </a:r>
            <a:r>
              <a:rPr lang="en-US"/>
              <a:t>Among those who </a:t>
            </a:r>
            <a:r>
              <a:rPr lang="en-US" b="1" u="sng"/>
              <a:t>do not have a cell phone</a:t>
            </a:r>
            <a:r>
              <a:rPr lang="en-US"/>
              <a:t>, what proportion </a:t>
            </a:r>
            <a:endParaRPr lang="en-US">
              <a:cs typeface="Calibri"/>
            </a:endParaRPr>
          </a:p>
          <a:p>
            <a:pPr lvl="1">
              <a:lnSpc>
                <a:spcPct val="90000"/>
              </a:lnSpc>
              <a:spcBef>
                <a:spcPts val="500"/>
              </a:spcBef>
              <a:buFont typeface="Arial"/>
              <a:buChar char="•"/>
            </a:pPr>
            <a:r>
              <a:rPr lang="en-US"/>
              <a:t>Have the disease?</a:t>
            </a:r>
            <a:endParaRPr lang="en-US">
              <a:cs typeface="Calibri"/>
            </a:endParaRPr>
          </a:p>
          <a:p>
            <a:pPr lvl="1">
              <a:lnSpc>
                <a:spcPct val="90000"/>
              </a:lnSpc>
              <a:spcBef>
                <a:spcPts val="500"/>
              </a:spcBef>
              <a:buFont typeface="Arial"/>
              <a:buChar char="•"/>
            </a:pPr>
            <a:r>
              <a:rPr lang="en-US"/>
              <a:t>Do not have the disease?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a:t>
            </a:fld>
            <a:endParaRPr lang="en-US"/>
          </a:p>
        </p:txBody>
      </p:sp>
    </p:spTree>
    <p:extLst>
      <p:ext uri="{BB962C8B-B14F-4D97-AF65-F5344CB8AC3E}">
        <p14:creationId xmlns:p14="http://schemas.microsoft.com/office/powerpoint/2010/main" val="16278355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True, false, true, true, false. </a:t>
            </a:r>
          </a:p>
        </p:txBody>
      </p:sp>
      <p:sp>
        <p:nvSpPr>
          <p:cNvPr id="4" name="Slide Number Placeholder 3"/>
          <p:cNvSpPr>
            <a:spLocks noGrp="1"/>
          </p:cNvSpPr>
          <p:nvPr>
            <p:ph type="sldNum" sz="quarter" idx="5"/>
          </p:nvPr>
        </p:nvSpPr>
        <p:spPr/>
        <p:txBody>
          <a:bodyPr/>
          <a:lstStyle/>
          <a:p>
            <a:fld id="{A8C381D7-3B13-4034-B734-D087811E7B1C}" type="slidenum">
              <a:rPr lang="en-US" smtClean="0"/>
              <a:t>67</a:t>
            </a:fld>
            <a:endParaRPr lang="en-US"/>
          </a:p>
        </p:txBody>
      </p:sp>
    </p:spTree>
    <p:extLst>
      <p:ext uri="{BB962C8B-B14F-4D97-AF65-F5344CB8AC3E}">
        <p14:creationId xmlns:p14="http://schemas.microsoft.com/office/powerpoint/2010/main" val="38291857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Answers: </a:t>
            </a:r>
          </a:p>
          <a:p>
            <a:r>
              <a:rPr lang="en-US">
                <a:cs typeface="Calibri"/>
              </a:rPr>
              <a:t>A good media or scientific report contains where a study was done, how it was done, and the size of it.</a:t>
            </a:r>
          </a:p>
          <a:p>
            <a:r>
              <a:rPr lang="en-US">
                <a:cs typeface="Calibri"/>
              </a:rPr>
              <a:t>Reporters giving both sides of a story can cause false balance</a:t>
            </a:r>
          </a:p>
          <a:p>
            <a:r>
              <a:rPr lang="en-US">
                <a:cs typeface="Calibri"/>
              </a:rPr>
              <a:t>A bad media report may only contain personal anecdotes</a:t>
            </a:r>
          </a:p>
        </p:txBody>
      </p:sp>
      <p:sp>
        <p:nvSpPr>
          <p:cNvPr id="4" name="Slide Number Placeholder 3"/>
          <p:cNvSpPr>
            <a:spLocks noGrp="1"/>
          </p:cNvSpPr>
          <p:nvPr>
            <p:ph type="sldNum" sz="quarter" idx="5"/>
          </p:nvPr>
        </p:nvSpPr>
        <p:spPr/>
        <p:txBody>
          <a:bodyPr/>
          <a:lstStyle/>
          <a:p>
            <a:fld id="{A8C381D7-3B13-4034-B734-D087811E7B1C}" type="slidenum">
              <a:rPr lang="en-US" smtClean="0"/>
              <a:t>68</a:t>
            </a:fld>
            <a:endParaRPr lang="en-US"/>
          </a:p>
        </p:txBody>
      </p:sp>
    </p:spTree>
    <p:extLst>
      <p:ext uri="{BB962C8B-B14F-4D97-AF65-F5344CB8AC3E}">
        <p14:creationId xmlns:p14="http://schemas.microsoft.com/office/powerpoint/2010/main" val="12514251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707070"/>
                </a:solidFill>
                <a:effectLst/>
                <a:latin typeface="Merriweather" panose="00000500000000000000" pitchFamily="2" charset="0"/>
              </a:rPr>
              <a:t>Answer: TRUE. The </a:t>
            </a:r>
            <a:r>
              <a:rPr lang="en-US" b="0" i="0" dirty="0">
                <a:solidFill>
                  <a:srgbClr val="707070"/>
                </a:solidFill>
                <a:effectLst/>
                <a:latin typeface="var(--font-family-body)"/>
                <a:hlinkClick r:id="rId3"/>
              </a:rPr>
              <a:t>medlineplus.gov(opens in a new tab)</a:t>
            </a:r>
            <a:r>
              <a:rPr lang="en-US" b="0" i="0" dirty="0">
                <a:solidFill>
                  <a:srgbClr val="707070"/>
                </a:solidFill>
                <a:effectLst/>
                <a:latin typeface="Merriweather" panose="00000500000000000000" pitchFamily="2" charset="0"/>
              </a:rPr>
              <a:t> website includes clear information about:</a:t>
            </a:r>
          </a:p>
          <a:p>
            <a:pPr algn="l" fontAlgn="base">
              <a:buFont typeface="Arial" panose="020B0604020202020204" pitchFamily="34" charset="0"/>
              <a:buChar char="•"/>
            </a:pPr>
            <a:r>
              <a:rPr lang="en-US" b="1" i="0" dirty="0">
                <a:solidFill>
                  <a:srgbClr val="707070"/>
                </a:solidFill>
                <a:effectLst/>
                <a:latin typeface="var(--font-family-body)"/>
              </a:rPr>
              <a:t>The provider</a:t>
            </a:r>
            <a:r>
              <a:rPr lang="en-US" b="0" i="0" dirty="0">
                <a:solidFill>
                  <a:srgbClr val="707070"/>
                </a:solidFill>
                <a:effectLst/>
                <a:latin typeface="var(--font-family-body)"/>
              </a:rPr>
              <a:t> -  the National Library of Medicine, the world's largest medical library</a:t>
            </a:r>
          </a:p>
          <a:p>
            <a:pPr algn="l" fontAlgn="base">
              <a:buFont typeface="Arial" panose="020B0604020202020204" pitchFamily="34" charset="0"/>
              <a:buChar char="•"/>
            </a:pPr>
            <a:r>
              <a:rPr lang="en-US" b="1" i="0" dirty="0">
                <a:solidFill>
                  <a:srgbClr val="707070"/>
                </a:solidFill>
                <a:effectLst/>
                <a:latin typeface="var(--font-family-body)"/>
              </a:rPr>
              <a:t>Funding</a:t>
            </a:r>
            <a:r>
              <a:rPr lang="en-US" b="0" i="0" dirty="0">
                <a:solidFill>
                  <a:srgbClr val="707070"/>
                </a:solidFill>
                <a:effectLst/>
                <a:latin typeface="var(--font-family-body)"/>
              </a:rPr>
              <a:t> - the U.S. government</a:t>
            </a:r>
          </a:p>
          <a:p>
            <a:pPr algn="l" fontAlgn="base">
              <a:buFont typeface="Arial" panose="020B0604020202020204" pitchFamily="34" charset="0"/>
              <a:buChar char="•"/>
            </a:pPr>
            <a:r>
              <a:rPr lang="en-US" b="1" i="0" dirty="0">
                <a:solidFill>
                  <a:srgbClr val="707070"/>
                </a:solidFill>
                <a:effectLst/>
                <a:latin typeface="var(--font-family-body)"/>
              </a:rPr>
              <a:t>Information quality </a:t>
            </a:r>
            <a:r>
              <a:rPr lang="en-US" b="0" i="0" dirty="0">
                <a:solidFill>
                  <a:srgbClr val="707070"/>
                </a:solidFill>
                <a:effectLst/>
                <a:latin typeface="var(--font-family-body)"/>
              </a:rPr>
              <a:t>- see </a:t>
            </a:r>
            <a:r>
              <a:rPr lang="en-US" b="0" i="0" dirty="0">
                <a:solidFill>
                  <a:srgbClr val="707070"/>
                </a:solidFill>
                <a:effectLst/>
                <a:latin typeface="var(--font-family-body)"/>
                <a:hlinkClick r:id="rId4"/>
              </a:rPr>
              <a:t>https://medlineplus.gov/about/general/reviewandupdate/(opens in a new tab)</a:t>
            </a:r>
            <a:endParaRPr lang="en-US" b="0" i="0" dirty="0">
              <a:solidFill>
                <a:srgbClr val="707070"/>
              </a:solidFill>
              <a:effectLst/>
              <a:latin typeface="var(--font-family-body)"/>
            </a:endParaRPr>
          </a:p>
          <a:p>
            <a:pPr algn="l" fontAlgn="base">
              <a:buFont typeface="Arial" panose="020B0604020202020204" pitchFamily="34" charset="0"/>
              <a:buChar char="•"/>
            </a:pPr>
            <a:r>
              <a:rPr lang="en-US" b="1" i="0" dirty="0">
                <a:solidFill>
                  <a:srgbClr val="707070"/>
                </a:solidFill>
                <a:effectLst/>
                <a:latin typeface="var(--font-family-body)"/>
              </a:rPr>
              <a:t>Privacy</a:t>
            </a:r>
            <a:r>
              <a:rPr lang="en-US" b="0" i="0" dirty="0">
                <a:solidFill>
                  <a:srgbClr val="707070"/>
                </a:solidFill>
                <a:effectLst/>
                <a:latin typeface="var(--font-family-body)"/>
              </a:rPr>
              <a:t> - see </a:t>
            </a:r>
            <a:r>
              <a:rPr lang="en-US" b="0" i="0" dirty="0">
                <a:solidFill>
                  <a:srgbClr val="707070"/>
                </a:solidFill>
                <a:effectLst/>
                <a:latin typeface="var(--font-family-body)"/>
                <a:hlinkClick r:id="rId5"/>
              </a:rPr>
              <a:t>https://www.nlm.nih.gov/web_policies.html</a:t>
            </a:r>
            <a:endParaRPr lang="en-US" b="0" i="0" dirty="0">
              <a:solidFill>
                <a:srgbClr val="707070"/>
              </a:solidFill>
              <a:effectLst/>
              <a:latin typeface="var(--font-family-body)"/>
            </a:endParaRPr>
          </a:p>
          <a:p>
            <a:endParaRPr lang="en-US" dirty="0">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69</a:t>
            </a:fld>
            <a:endParaRPr lang="en-US"/>
          </a:p>
        </p:txBody>
      </p:sp>
    </p:spTree>
    <p:extLst>
      <p:ext uri="{BB962C8B-B14F-4D97-AF65-F5344CB8AC3E}">
        <p14:creationId xmlns:p14="http://schemas.microsoft.com/office/powerpoint/2010/main" val="6342870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71</a:t>
            </a:fld>
            <a:endParaRPr lang="en-US"/>
          </a:p>
        </p:txBody>
      </p:sp>
    </p:spTree>
    <p:extLst>
      <p:ext uri="{BB962C8B-B14F-4D97-AF65-F5344CB8AC3E}">
        <p14:creationId xmlns:p14="http://schemas.microsoft.com/office/powerpoint/2010/main" val="11337799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t>Knowing what misinformation is being shared can help you generate effective messaging.</a:t>
            </a:r>
          </a:p>
          <a:p>
            <a:pPr marL="0" indent="0">
              <a:lnSpc>
                <a:spcPct val="90000"/>
              </a:lnSpc>
              <a:spcBef>
                <a:spcPts val="1000"/>
              </a:spcBef>
              <a:buFont typeface="Arial"/>
              <a:buNone/>
            </a:pPr>
            <a:endParaRPr lang="en-US" dirty="0"/>
          </a:p>
          <a:p>
            <a:pPr marL="0" indent="0">
              <a:lnSpc>
                <a:spcPct val="90000"/>
              </a:lnSpc>
              <a:spcBef>
                <a:spcPts val="1000"/>
              </a:spcBef>
              <a:buFont typeface="Arial"/>
              <a:buNone/>
            </a:pPr>
            <a:r>
              <a:rPr lang="en-US" dirty="0"/>
              <a:t>These insights are based on a combination of automated media monitoring and manual review by public health data analysts. Media data are publicly available data from many sources, such as social media, broadcast television, newspapers and magazines, news websites, online video, blogs, and more. Analysts from the </a:t>
            </a:r>
            <a:r>
              <a:rPr lang="en-US" b="1" dirty="0"/>
              <a:t>Public Good Projects</a:t>
            </a:r>
            <a:r>
              <a:rPr lang="en-US" dirty="0"/>
              <a:t> triangulate this data along with other data from fact checking organizations and investigative sources to provide an accurate, but not exhaustive, list of currently circulating misinformation.</a:t>
            </a:r>
          </a:p>
          <a:p>
            <a:pPr marL="0" indent="0">
              <a:lnSpc>
                <a:spcPct val="90000"/>
              </a:lnSpc>
              <a:spcBef>
                <a:spcPts val="1000"/>
              </a:spcBef>
              <a:buFont typeface="Arial"/>
              <a:buNone/>
            </a:pPr>
            <a:endParaRPr lang="en-US" dirty="0">
              <a:cs typeface="Calibri"/>
            </a:endParaRPr>
          </a:p>
          <a:p>
            <a:pPr marL="0" indent="0">
              <a:lnSpc>
                <a:spcPct val="90000"/>
              </a:lnSpc>
              <a:spcBef>
                <a:spcPts val="1000"/>
              </a:spcBef>
              <a:buFont typeface="Arial"/>
              <a:buNone/>
            </a:pPr>
            <a:r>
              <a:rPr lang="en-US" dirty="0"/>
              <a:t>See Misinformation Alerts at </a:t>
            </a:r>
            <a:r>
              <a:rPr lang="en-US" dirty="0">
                <a:hlinkClick r:id="rId3"/>
              </a:rPr>
              <a:t>https://publichealthcollaborative.org/misinformation-alerts/</a:t>
            </a:r>
            <a:endParaRPr lang="en-US" dirty="0"/>
          </a:p>
        </p:txBody>
      </p:sp>
      <p:sp>
        <p:nvSpPr>
          <p:cNvPr id="4" name="Slide Number Placeholder 3"/>
          <p:cNvSpPr>
            <a:spLocks noGrp="1"/>
          </p:cNvSpPr>
          <p:nvPr>
            <p:ph type="sldNum" sz="quarter" idx="5"/>
          </p:nvPr>
        </p:nvSpPr>
        <p:spPr/>
        <p:txBody>
          <a:bodyPr/>
          <a:lstStyle/>
          <a:p>
            <a:fld id="{A8C381D7-3B13-4034-B734-D087811E7B1C}" type="slidenum">
              <a:rPr lang="en-US" smtClean="0"/>
              <a:t>73</a:t>
            </a:fld>
            <a:endParaRPr lang="en-US"/>
          </a:p>
        </p:txBody>
      </p:sp>
    </p:spTree>
    <p:extLst>
      <p:ext uri="{BB962C8B-B14F-4D97-AF65-F5344CB8AC3E}">
        <p14:creationId xmlns:p14="http://schemas.microsoft.com/office/powerpoint/2010/main" val="3502526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4 key facts</a:t>
            </a:r>
          </a:p>
          <a:p>
            <a:pPr marL="285750" indent="-285750">
              <a:lnSpc>
                <a:spcPct val="90000"/>
              </a:lnSpc>
              <a:spcBef>
                <a:spcPts val="1000"/>
              </a:spcBef>
              <a:buFont typeface="Arial"/>
              <a:buChar char="•"/>
            </a:pPr>
            <a:r>
              <a:rPr lang="en-US"/>
              <a:t>To begin addressing this question, I need 4 pieces of information from a randomly selected population:</a:t>
            </a:r>
            <a:endParaRPr lang="en-US">
              <a:cs typeface="Calibri"/>
            </a:endParaRPr>
          </a:p>
          <a:p>
            <a:pPr marL="285750" indent="-285750">
              <a:lnSpc>
                <a:spcPct val="90000"/>
              </a:lnSpc>
              <a:spcBef>
                <a:spcPts val="1000"/>
              </a:spcBef>
              <a:buFont typeface="Arial"/>
              <a:buChar char="•"/>
            </a:pPr>
            <a:r>
              <a:rPr lang="en-US" b="1"/>
              <a:t>The green row</a:t>
            </a:r>
            <a:r>
              <a:rPr lang="en-US"/>
              <a:t>: Among those </a:t>
            </a:r>
            <a:r>
              <a:rPr lang="en-US" b="1" u="sng"/>
              <a:t>with a cell phone</a:t>
            </a:r>
            <a:r>
              <a:rPr lang="en-US"/>
              <a:t>, what proportions </a:t>
            </a:r>
            <a:endParaRPr lang="en-US">
              <a:cs typeface="Calibri"/>
            </a:endParaRPr>
          </a:p>
          <a:p>
            <a:pPr lvl="1">
              <a:lnSpc>
                <a:spcPct val="90000"/>
              </a:lnSpc>
              <a:spcBef>
                <a:spcPts val="500"/>
              </a:spcBef>
              <a:buFont typeface="Arial"/>
              <a:buChar char="•"/>
            </a:pPr>
            <a:r>
              <a:rPr lang="en-US"/>
              <a:t>Have the disease?</a:t>
            </a:r>
            <a:endParaRPr lang="en-US">
              <a:cs typeface="Calibri"/>
            </a:endParaRPr>
          </a:p>
          <a:p>
            <a:pPr lvl="1">
              <a:lnSpc>
                <a:spcPct val="90000"/>
              </a:lnSpc>
              <a:spcBef>
                <a:spcPts val="500"/>
              </a:spcBef>
              <a:buFont typeface="Arial"/>
              <a:buChar char="•"/>
            </a:pPr>
            <a:r>
              <a:rPr lang="en-US"/>
              <a:t>Do not have the disease? </a:t>
            </a:r>
            <a:endParaRPr lang="en-US">
              <a:cs typeface="Calibri"/>
            </a:endParaRPr>
          </a:p>
          <a:p>
            <a:pPr marL="285750" indent="-285750">
              <a:lnSpc>
                <a:spcPct val="90000"/>
              </a:lnSpc>
              <a:spcBef>
                <a:spcPts val="1000"/>
              </a:spcBef>
              <a:buFont typeface="Arial"/>
              <a:buChar char="•"/>
            </a:pPr>
            <a:r>
              <a:rPr lang="en-US" b="1"/>
              <a:t>The purple row: </a:t>
            </a:r>
            <a:r>
              <a:rPr lang="en-US"/>
              <a:t>Among those who </a:t>
            </a:r>
            <a:r>
              <a:rPr lang="en-US" b="1" u="sng"/>
              <a:t>do not have a cell phone</a:t>
            </a:r>
            <a:r>
              <a:rPr lang="en-US"/>
              <a:t>, what proportion </a:t>
            </a:r>
            <a:endParaRPr lang="en-US">
              <a:cs typeface="Calibri"/>
            </a:endParaRPr>
          </a:p>
          <a:p>
            <a:pPr lvl="1">
              <a:lnSpc>
                <a:spcPct val="90000"/>
              </a:lnSpc>
              <a:spcBef>
                <a:spcPts val="500"/>
              </a:spcBef>
              <a:buFont typeface="Arial"/>
              <a:buChar char="•"/>
            </a:pPr>
            <a:r>
              <a:rPr lang="en-US"/>
              <a:t>Have the disease?</a:t>
            </a:r>
            <a:endParaRPr lang="en-US">
              <a:cs typeface="Calibri"/>
            </a:endParaRPr>
          </a:p>
          <a:p>
            <a:pPr lvl="1">
              <a:lnSpc>
                <a:spcPct val="90000"/>
              </a:lnSpc>
              <a:spcBef>
                <a:spcPts val="500"/>
              </a:spcBef>
              <a:buFont typeface="Arial"/>
              <a:buChar char="•"/>
            </a:pPr>
            <a:r>
              <a:rPr lang="en-US"/>
              <a:t>Do not have the disease?</a:t>
            </a:r>
            <a:endParaRPr lang="en-US">
              <a:cs typeface="Calibri"/>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7</a:t>
            </a:fld>
            <a:endParaRPr lang="en-US"/>
          </a:p>
        </p:txBody>
      </p:sp>
    </p:spTree>
    <p:extLst>
      <p:ext uri="{BB962C8B-B14F-4D97-AF65-F5344CB8AC3E}">
        <p14:creationId xmlns:p14="http://schemas.microsoft.com/office/powerpoint/2010/main" val="385120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The news only gave me 1 fact</a:t>
            </a:r>
          </a:p>
          <a:p>
            <a:pPr marL="285750" indent="-285750">
              <a:lnSpc>
                <a:spcPct val="90000"/>
              </a:lnSpc>
              <a:spcBef>
                <a:spcPts val="1000"/>
              </a:spcBef>
              <a:buFont typeface="Arial"/>
              <a:buChar char="•"/>
            </a:pPr>
            <a:r>
              <a:rPr lang="en-US"/>
              <a:t>Disease among those "exposed" to cell phones</a:t>
            </a:r>
          </a:p>
          <a:p>
            <a:pPr marL="285750" indent="-285750">
              <a:lnSpc>
                <a:spcPct val="90000"/>
              </a:lnSpc>
              <a:spcBef>
                <a:spcPts val="1000"/>
              </a:spcBef>
              <a:buFont typeface="Arial"/>
              <a:buChar char="•"/>
            </a:pPr>
            <a:r>
              <a:rPr lang="en-US"/>
              <a:t>Right now, only one box is complete.</a:t>
            </a:r>
          </a:p>
          <a:p>
            <a:pPr marL="285750" indent="-285750">
              <a:lnSpc>
                <a:spcPct val="90000"/>
              </a:lnSpc>
              <a:spcBef>
                <a:spcPts val="1000"/>
              </a:spcBef>
              <a:buFont typeface="Arial"/>
              <a:buChar char="•"/>
            </a:pPr>
            <a:r>
              <a:rPr lang="en-US"/>
              <a:t>There are three possible outcomes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8</a:t>
            </a:fld>
            <a:endParaRPr lang="en-US"/>
          </a:p>
        </p:txBody>
      </p:sp>
    </p:spTree>
    <p:extLst>
      <p:ext uri="{BB962C8B-B14F-4D97-AF65-F5344CB8AC3E}">
        <p14:creationId xmlns:p14="http://schemas.microsoft.com/office/powerpoint/2010/main" val="4061670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 difference seen</a:t>
            </a:r>
            <a:endParaRPr lang="en-US"/>
          </a:p>
          <a:p>
            <a:r>
              <a:rPr lang="en-US"/>
              <a:t>It may be that if I checked 100 (randomly selected) people, I’d find this.</a:t>
            </a:r>
          </a:p>
          <a:p>
            <a:r>
              <a:rPr lang="en-US"/>
              <a:t>This table leads me to hypothesize that -- whether or not the person was exposed to the thing in question (having a cell phone) -- it did not make a difference to their chance of having the disease.</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A8C381D7-3B13-4034-B734-D087811E7B1C}" type="slidenum">
              <a:rPr lang="en-US" smtClean="0"/>
              <a:t>9</a:t>
            </a:fld>
            <a:endParaRPr lang="en-US"/>
          </a:p>
        </p:txBody>
      </p:sp>
    </p:spTree>
    <p:extLst>
      <p:ext uri="{BB962C8B-B14F-4D97-AF65-F5344CB8AC3E}">
        <p14:creationId xmlns:p14="http://schemas.microsoft.com/office/powerpoint/2010/main" val="1553733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109.xml"/><Relationship Id="rId4" Type="http://schemas.openxmlformats.org/officeDocument/2006/relationships/image" Target="../media/image7.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110.xml"/><Relationship Id="rId4" Type="http://schemas.openxmlformats.org/officeDocument/2006/relationships/image" Target="../media/image7.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11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112.xml"/><Relationship Id="rId4" Type="http://schemas.openxmlformats.org/officeDocument/2006/relationships/image" Target="../media/image7.emf"/></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4.emf"/><Relationship Id="rId4" Type="http://schemas.openxmlformats.org/officeDocument/2006/relationships/oleObject" Target="../embeddings/oleObject70.bin"/></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115.xml"/><Relationship Id="rId4" Type="http://schemas.openxmlformats.org/officeDocument/2006/relationships/image" Target="../media/image4.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116.xml"/><Relationship Id="rId4" Type="http://schemas.openxmlformats.org/officeDocument/2006/relationships/image" Target="../media/image4.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117.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4.emf"/><Relationship Id="rId4" Type="http://schemas.openxmlformats.org/officeDocument/2006/relationships/oleObject" Target="../embeddings/oleObject74.bin"/></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120.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121.xml"/><Relationship Id="rId4" Type="http://schemas.openxmlformats.org/officeDocument/2006/relationships/image" Target="../media/image4.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122.xml"/><Relationship Id="rId5" Type="http://schemas.openxmlformats.org/officeDocument/2006/relationships/image" Target="../media/image11.png"/><Relationship Id="rId4" Type="http://schemas.openxmlformats.org/officeDocument/2006/relationships/image" Target="../media/image4.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123.xml"/><Relationship Id="rId5" Type="http://schemas.openxmlformats.org/officeDocument/2006/relationships/image" Target="../media/image12.png"/><Relationship Id="rId4" Type="http://schemas.openxmlformats.org/officeDocument/2006/relationships/image" Target="../media/image4.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6.bin"/></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7.emf"/><Relationship Id="rId4" Type="http://schemas.openxmlformats.org/officeDocument/2006/relationships/oleObject" Target="../embeddings/oleObject9.bin"/></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oleObject" Target="../embeddings/oleObject1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oleObject" Target="../embeddings/oleObject1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oleObject" Target="../embeddings/oleObject13.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oleObject" Target="../embeddings/oleObject14.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7.emf"/><Relationship Id="rId4" Type="http://schemas.openxmlformats.org/officeDocument/2006/relationships/oleObject" Target="../embeddings/oleObject15.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7.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7.emf"/></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8.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19.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0.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1.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22.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3.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24.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oleObject" Target="../embeddings/oleObject25.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26.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7.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28.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29.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30.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7.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7.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58.xml"/><Relationship Id="rId5" Type="http://schemas.openxmlformats.org/officeDocument/2006/relationships/image" Target="../media/image18.png"/><Relationship Id="rId4" Type="http://schemas.openxmlformats.org/officeDocument/2006/relationships/image" Target="../media/image14.emf"/></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7.emf"/><Relationship Id="rId4" Type="http://schemas.openxmlformats.org/officeDocument/2006/relationships/oleObject" Target="../embeddings/oleObject34.bin"/></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7.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7.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7.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66.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7.emf"/><Relationship Id="rId4" Type="http://schemas.openxmlformats.org/officeDocument/2006/relationships/oleObject" Target="../embeddings/oleObject41.bin"/></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7.emf"/></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7.emf"/><Relationship Id="rId4" Type="http://schemas.openxmlformats.org/officeDocument/2006/relationships/oleObject" Target="../embeddings/oleObject43.bin"/></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7.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6.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7.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8.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49.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0.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1.png"/><Relationship Id="rId5" Type="http://schemas.openxmlformats.org/officeDocument/2006/relationships/image" Target="../media/image7.emf"/><Relationship Id="rId4" Type="http://schemas.openxmlformats.org/officeDocument/2006/relationships/oleObject" Target="../embeddings/oleObject51.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2.png"/><Relationship Id="rId5" Type="http://schemas.openxmlformats.org/officeDocument/2006/relationships/image" Target="../media/image14.emf"/><Relationship Id="rId4" Type="http://schemas.openxmlformats.org/officeDocument/2006/relationships/oleObject" Target="../embeddings/oleObject52.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3.png"/><Relationship Id="rId5" Type="http://schemas.openxmlformats.org/officeDocument/2006/relationships/image" Target="../media/image7.emf"/><Relationship Id="rId4" Type="http://schemas.openxmlformats.org/officeDocument/2006/relationships/oleObject" Target="../embeddings/oleObject53.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5.png"/><Relationship Id="rId5" Type="http://schemas.openxmlformats.org/officeDocument/2006/relationships/image" Target="../media/image7.emf"/><Relationship Id="rId4" Type="http://schemas.openxmlformats.org/officeDocument/2006/relationships/oleObject" Target="../embeddings/oleObject54.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oleObject" Target="../embeddings/oleObject55.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6.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7.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12.png"/><Relationship Id="rId5" Type="http://schemas.openxmlformats.org/officeDocument/2006/relationships/image" Target="../media/image7.emf"/><Relationship Id="rId4" Type="http://schemas.openxmlformats.org/officeDocument/2006/relationships/oleObject" Target="../embeddings/oleObject58.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oleObject" Target="../embeddings/oleObject59.bin"/></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102.xml"/><Relationship Id="rId4" Type="http://schemas.openxmlformats.org/officeDocument/2006/relationships/image" Target="../media/image7.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103.xml"/><Relationship Id="rId4" Type="http://schemas.openxmlformats.org/officeDocument/2006/relationships/image" Target="../media/image7.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104.xml"/><Relationship Id="rId5" Type="http://schemas.openxmlformats.org/officeDocument/2006/relationships/image" Target="../media/image18.png"/><Relationship Id="rId4" Type="http://schemas.openxmlformats.org/officeDocument/2006/relationships/image" Target="../media/image5.emf"/></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7.emf"/><Relationship Id="rId4" Type="http://schemas.openxmlformats.org/officeDocument/2006/relationships/oleObject" Target="../embeddings/oleObject63.bin"/></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107.xml"/><Relationship Id="rId5" Type="http://schemas.openxmlformats.org/officeDocument/2006/relationships/image" Target="../media/image12.png"/><Relationship Id="rId4" Type="http://schemas.openxmlformats.org/officeDocument/2006/relationships/image" Target="../media/image7.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tags" Target="../tags/tag108.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1862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19"/>
            <a:ext cx="10437812"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2006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617500" y="295121"/>
            <a:ext cx="9613861" cy="853319"/>
          </a:xfrm>
        </p:spPr>
        <p:txBody>
          <a:bodyPr>
            <a:normAutofit/>
          </a:bodyPr>
          <a:lstStyle>
            <a:lvl1pPr>
              <a:defRPr sz="4000" b="1"/>
            </a:lvl1pPr>
          </a:lstStyle>
          <a:p>
            <a:r>
              <a:rPr lang="en-US"/>
              <a:t>Gretchen Homan, KAAP</a:t>
            </a:r>
          </a:p>
        </p:txBody>
      </p:sp>
      <p:sp>
        <p:nvSpPr>
          <p:cNvPr id="3" name="Content Placeholder 2"/>
          <p:cNvSpPr>
            <a:spLocks noGrp="1"/>
          </p:cNvSpPr>
          <p:nvPr>
            <p:ph idx="1"/>
          </p:nvPr>
        </p:nvSpPr>
        <p:spPr>
          <a:xfrm>
            <a:off x="617500" y="2301573"/>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617499" y="1148441"/>
            <a:ext cx="9613861" cy="85332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a:t>Outgoing IKC Past Chair </a:t>
            </a:r>
            <a:br>
              <a:rPr lang="en-US"/>
            </a:br>
            <a:r>
              <a:rPr lang="en-US"/>
              <a:t>Served on IKC Board 2017-2020</a:t>
            </a:r>
          </a:p>
        </p:txBody>
      </p:sp>
    </p:spTree>
    <p:extLst>
      <p:ext uri="{BB962C8B-B14F-4D97-AF65-F5344CB8AC3E}">
        <p14:creationId xmlns:p14="http://schemas.microsoft.com/office/powerpoint/2010/main" val="3409787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46731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195768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2" name="Rectangle 11">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7" name="Straight Connector 16">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8"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2096386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676128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665421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91972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1748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2392655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262566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668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65699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95866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803070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spTree>
    <p:extLst>
      <p:ext uri="{BB962C8B-B14F-4D97-AF65-F5344CB8AC3E}">
        <p14:creationId xmlns:p14="http://schemas.microsoft.com/office/powerpoint/2010/main" val="2485040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702174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4157947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1746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998540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870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716631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437412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137737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308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12381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9920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90865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2110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7537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14464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14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9497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33744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47732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38402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0172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lvl1pPr algn="l">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256222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6292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lgn="l">
              <a:defRPr sz="54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640">
                <a:solidFill>
                  <a:schemeClr val="bg1">
                    <a:lumMod val="50000"/>
                  </a:schemeClr>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643172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70823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84436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90985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spTree>
    <p:extLst>
      <p:ext uri="{BB962C8B-B14F-4D97-AF65-F5344CB8AC3E}">
        <p14:creationId xmlns:p14="http://schemas.microsoft.com/office/powerpoint/2010/main" val="1295389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7592785" cy="321164"/>
          </a:xfrm>
          <a:prstGeom prst="rect">
            <a:avLst/>
          </a:prstGeom>
        </p:spPr>
      </p:pic>
      <p:sp>
        <p:nvSpPr>
          <p:cNvPr id="17" name="Rectangle 16"/>
          <p:cNvSpPr/>
          <p:nvPr/>
        </p:nvSpPr>
        <p:spPr bwMode="ltGray">
          <a:xfrm>
            <a:off x="0" y="134539"/>
            <a:ext cx="7592785"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7" y="295122"/>
            <a:ext cx="7440648" cy="853319"/>
          </a:xfrm>
        </p:spPr>
        <p:txBody>
          <a:bodyPr>
            <a:normAutofit/>
          </a:bodyPr>
          <a:lstStyle>
            <a:lvl1pPr>
              <a:defRPr sz="3200" b="1"/>
            </a:lvl1pPr>
          </a:lstStyle>
          <a:p>
            <a:r>
              <a:rPr lang="en-US"/>
              <a:t>Gretchen Homan, KAAP</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803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4217"/>
            <a:ext cx="9334830" cy="321164"/>
          </a:xfrm>
          <a:prstGeom prst="rect">
            <a:avLst/>
          </a:prstGeom>
        </p:spPr>
      </p:pic>
      <p:sp>
        <p:nvSpPr>
          <p:cNvPr id="17" name="Rectangle 16"/>
          <p:cNvSpPr/>
          <p:nvPr/>
        </p:nvSpPr>
        <p:spPr bwMode="ltGray">
          <a:xfrm>
            <a:off x="-1" y="134539"/>
            <a:ext cx="9334831" cy="200645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52136" y="295122"/>
            <a:ext cx="9007767"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295121"/>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66544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303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510679"/>
            <a:ext cx="5669279" cy="321164"/>
          </a:xfrm>
          <a:prstGeom prst="rect">
            <a:avLst/>
          </a:prstGeom>
        </p:spPr>
      </p:pic>
      <p:sp>
        <p:nvSpPr>
          <p:cNvPr id="17" name="Rectangle 16"/>
          <p:cNvSpPr/>
          <p:nvPr/>
        </p:nvSpPr>
        <p:spPr bwMode="ltGray">
          <a:xfrm>
            <a:off x="0" y="1306619"/>
            <a:ext cx="5669280" cy="4244761"/>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256035" y="1791755"/>
            <a:ext cx="5142901" cy="853319"/>
          </a:xfrm>
        </p:spPr>
        <p:txBody>
          <a:bodyPr>
            <a:normAutofit/>
          </a:bodyPr>
          <a:lstStyle>
            <a:lvl1pPr>
              <a:defRPr sz="3200" b="1"/>
            </a:lvl1pPr>
          </a:lstStyle>
          <a:p>
            <a:r>
              <a:rPr lang="en-US" b="0"/>
              <a:t>Incoming Funding &amp; Grant Development Chair</a:t>
            </a:r>
            <a:endParaRPr lang="en-US"/>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4511659" y="342827"/>
            <a:ext cx="76809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0EE2D0-827D-41BC-9DEF-59AAB9035DA4}"/>
              </a:ext>
            </a:extLst>
          </p:cNvPr>
          <p:cNvCxnSpPr>
            <a:cxnSpLocks/>
          </p:cNvCxnSpPr>
          <p:nvPr userDrawn="1"/>
        </p:nvCxnSpPr>
        <p:spPr>
          <a:xfrm>
            <a:off x="0" y="6514370"/>
            <a:ext cx="379781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72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6065"/>
            <a:ext cx="12192000" cy="321164"/>
          </a:xfrm>
          <a:prstGeom prst="rect">
            <a:avLst/>
          </a:prstGeom>
        </p:spPr>
      </p:pic>
      <p:sp>
        <p:nvSpPr>
          <p:cNvPr id="17" name="Rectangle 16"/>
          <p:cNvSpPr/>
          <p:nvPr/>
        </p:nvSpPr>
        <p:spPr bwMode="ltGray">
          <a:xfrm>
            <a:off x="-1" y="70932"/>
            <a:ext cx="12192001" cy="1233084"/>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49223" y="254832"/>
            <a:ext cx="10950797" cy="853319"/>
          </a:xfrm>
        </p:spPr>
        <p:txBody>
          <a:bodyPr>
            <a:normAutofit/>
          </a:bodyPr>
          <a:lstStyle>
            <a:lvl1pPr>
              <a:defRPr sz="3200" b="1">
                <a:solidFill>
                  <a:srgbClr val="A3CAE7"/>
                </a:solidFill>
              </a:defRPr>
            </a:lvl1pPr>
          </a:lstStyle>
          <a:p>
            <a:r>
              <a:rPr lang="en-US"/>
              <a:t>IKC Members Remaining on the Board in New Positions</a:t>
            </a:r>
          </a:p>
        </p:txBody>
      </p:sp>
      <p:sp>
        <p:nvSpPr>
          <p:cNvPr id="11" name="Title 1">
            <a:extLst>
              <a:ext uri="{FF2B5EF4-FFF2-40B4-BE49-F238E27FC236}">
                <a16:creationId xmlns:a16="http://schemas.microsoft.com/office/drawing/2014/main" id="{2A18A6E2-76D7-47D8-A9D5-DA3422ED5E99}"/>
              </a:ext>
            </a:extLst>
          </p:cNvPr>
          <p:cNvSpPr txBox="1">
            <a:spLocks/>
          </p:cNvSpPr>
          <p:nvPr userDrawn="1"/>
        </p:nvSpPr>
        <p:spPr>
          <a:xfrm>
            <a:off x="152137" y="1018206"/>
            <a:ext cx="7465213" cy="853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200" b="0">
              <a:solidFill>
                <a:srgbClr val="A3CAE7"/>
              </a:solidFill>
              <a:latin typeface="+mn-lt"/>
            </a:endParaRPr>
          </a:p>
        </p:txBody>
      </p:sp>
      <p:cxnSp>
        <p:nvCxnSpPr>
          <p:cNvPr id="8" name="Straight Connector 7">
            <a:extLst>
              <a:ext uri="{FF2B5EF4-FFF2-40B4-BE49-F238E27FC236}">
                <a16:creationId xmlns:a16="http://schemas.microsoft.com/office/drawing/2014/main" id="{8E26AF11-919E-4207-948B-51075BD997C0}"/>
              </a:ext>
            </a:extLst>
          </p:cNvPr>
          <p:cNvCxnSpPr/>
          <p:nvPr userDrawn="1"/>
        </p:nvCxnSpPr>
        <p:spPr>
          <a:xfrm>
            <a:off x="6339840" y="254832"/>
            <a:ext cx="585216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423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144823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00718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249548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325141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537331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6645" y="2883606"/>
            <a:ext cx="5958709" cy="1090788"/>
          </a:xfrm>
        </p:spPr>
        <p:txBody>
          <a:bodyPr anchor="ctr">
            <a:noAutofit/>
          </a:bodyPr>
          <a:lstStyle>
            <a:lvl1pPr algn="ctr">
              <a:defRPr sz="8000"/>
            </a:lvl1pPr>
          </a:lstStyle>
          <a:p>
            <a:r>
              <a:rPr lang="en-US"/>
              <a:t>Questions?</a:t>
            </a:r>
          </a:p>
        </p:txBody>
      </p:sp>
      <p:sp>
        <p:nvSpPr>
          <p:cNvPr id="16" name="Rectangle 15">
            <a:extLst>
              <a:ext uri="{FF2B5EF4-FFF2-40B4-BE49-F238E27FC236}">
                <a16:creationId xmlns:a16="http://schemas.microsoft.com/office/drawing/2014/main" id="{EA17A0E0-528E-4619-8B66-80A2125E748F}"/>
              </a:ext>
            </a:extLst>
          </p:cNvPr>
          <p:cNvSpPr/>
          <p:nvPr userDrawn="1"/>
        </p:nvSpPr>
        <p:spPr>
          <a:xfrm>
            <a:off x="0" y="6032634"/>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55D165E-9465-4327-B2C2-AF479087C5F6}"/>
              </a:ext>
            </a:extLst>
          </p:cNvPr>
          <p:cNvSpPr/>
          <p:nvPr userDrawn="1"/>
        </p:nvSpPr>
        <p:spPr>
          <a:xfrm>
            <a:off x="-3177" y="6177515"/>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23A37B-EABD-4509-AEC7-32726A9699C4}"/>
              </a:ext>
            </a:extLst>
          </p:cNvPr>
          <p:cNvSpPr/>
          <p:nvPr userDrawn="1"/>
        </p:nvSpPr>
        <p:spPr bwMode="ltGray">
          <a:xfrm>
            <a:off x="0" y="6326371"/>
            <a:ext cx="12192000" cy="56434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5267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A6C69-6797-4E8A-BF37-F2C3751466E9}" type="datetimeFigureOut">
              <a:rPr lang="en-US" dirty="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535546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014A1-A632-4878-A0D3-F52BA7563730}" type="datetimeFigureOut">
              <a:rPr lang="en-US" dirty="0"/>
              <a:t>11/20/2023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21992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11/20/2023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3524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63474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873897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58478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8738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49"/>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43"/>
            <a:ext cx="1602997" cy="144270"/>
          </a:xfrm>
          <a:prstGeom prst="rect">
            <a:avLst/>
          </a:prstGeom>
        </p:spPr>
      </p:pic>
      <p:sp>
        <p:nvSpPr>
          <p:cNvPr id="8" name="Rectangle 7"/>
          <p:cNvSpPr/>
          <p:nvPr/>
        </p:nvSpPr>
        <p:spPr bwMode="ltGray">
          <a:xfrm>
            <a:off x="0" y="148909"/>
            <a:ext cx="10437812" cy="1368198"/>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148909"/>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292537"/>
            <a:ext cx="9613861" cy="1080938"/>
          </a:xfrm>
        </p:spPr>
        <p:txBody>
          <a:bodyPr/>
          <a:lstStyle/>
          <a:p>
            <a:r>
              <a:rPr lang="en-US"/>
              <a:t>Click to edit Master title style</a:t>
            </a:r>
          </a:p>
        </p:txBody>
      </p:sp>
      <p:sp>
        <p:nvSpPr>
          <p:cNvPr id="5" name="Slide Number Placeholder 4"/>
          <p:cNvSpPr>
            <a:spLocks noGrp="1"/>
          </p:cNvSpPr>
          <p:nvPr>
            <p:ph type="sldNum" sz="quarter" idx="12"/>
          </p:nvPr>
        </p:nvSpPr>
        <p:spPr>
          <a:xfrm>
            <a:off x="10810248" y="284332"/>
            <a:ext cx="1154151" cy="1090789"/>
          </a:xfrm>
        </p:spPr>
        <p:txBody>
          <a:bodyPr/>
          <a:lstStyle/>
          <a:p>
            <a:fld id="{6D22F896-40B5-4ADD-8801-0D06FADFA095}" type="slidenum">
              <a:rPr lang="en-US" dirty="0"/>
              <a:t>‹#›</a:t>
            </a:fld>
            <a:endParaRPr lang="en-US"/>
          </a:p>
        </p:txBody>
      </p:sp>
      <p:sp>
        <p:nvSpPr>
          <p:cNvPr id="11" name="Content Placeholder 2">
            <a:extLst>
              <a:ext uri="{FF2B5EF4-FFF2-40B4-BE49-F238E27FC236}">
                <a16:creationId xmlns:a16="http://schemas.microsoft.com/office/drawing/2014/main" id="{E52913DF-716E-438F-82EF-467CE2130118}"/>
              </a:ext>
            </a:extLst>
          </p:cNvPr>
          <p:cNvSpPr>
            <a:spLocks noGrp="1"/>
          </p:cNvSpPr>
          <p:nvPr>
            <p:ph idx="1"/>
          </p:nvPr>
        </p:nvSpPr>
        <p:spPr>
          <a:xfrm>
            <a:off x="617499" y="1770191"/>
            <a:ext cx="9613861"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08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3144955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0609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939763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078780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dirty="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97090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11/20/2023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25626213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83779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38" name="Picture 37">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39" name="Rectangle 38">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44" name="Straight Connector 43">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45"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36"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37"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87620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ient 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a:stretch/>
        </p:blipFill>
        <p:spPr>
          <a:xfrm>
            <a:off x="-1" y="507851"/>
            <a:ext cx="4206363"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0" y="649895"/>
            <a:ext cx="4206362"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1" name="Group 10">
            <a:extLst>
              <a:ext uri="{FF2B5EF4-FFF2-40B4-BE49-F238E27FC236}">
                <a16:creationId xmlns:a16="http://schemas.microsoft.com/office/drawing/2014/main" id="{773C75AE-9566-4E3B-8ABC-6E24FB4BE25B}"/>
              </a:ext>
            </a:extLst>
          </p:cNvPr>
          <p:cNvGrpSpPr/>
          <p:nvPr userDrawn="1"/>
        </p:nvGrpSpPr>
        <p:grpSpPr>
          <a:xfrm>
            <a:off x="3724275" y="1070092"/>
            <a:ext cx="8544665" cy="97898"/>
            <a:chOff x="3724275" y="1070092"/>
            <a:chExt cx="8544665" cy="97898"/>
          </a:xfrm>
        </p:grpSpPr>
        <p:cxnSp>
          <p:nvCxnSpPr>
            <p:cNvPr id="12" name="Straight Connector 11">
              <a:extLst>
                <a:ext uri="{FF2B5EF4-FFF2-40B4-BE49-F238E27FC236}">
                  <a16:creationId xmlns:a16="http://schemas.microsoft.com/office/drawing/2014/main" id="{E5832262-43E3-4A07-82F9-44A3C389201E}"/>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3" name="Rectangle 11">
              <a:extLst>
                <a:ext uri="{FF2B5EF4-FFF2-40B4-BE49-F238E27FC236}">
                  <a16:creationId xmlns:a16="http://schemas.microsoft.com/office/drawing/2014/main" id="{5065A4B8-5F15-4D02-9448-AB93774FE071}"/>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F8E9294F-BB5D-46ED-B464-54CBD1CF8C8D}"/>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5" name="Straight Arrow Connector 14">
              <a:extLst>
                <a:ext uri="{FF2B5EF4-FFF2-40B4-BE49-F238E27FC236}">
                  <a16:creationId xmlns:a16="http://schemas.microsoft.com/office/drawing/2014/main" id="{D0A5D17E-15DF-4C7D-8634-463BF7667DBC}"/>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D4801302-3D6B-4CBE-AB1F-66B2163E9DE9}"/>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3" name="Title 2"/>
          <p:cNvSpPr>
            <a:spLocks noGrp="1"/>
          </p:cNvSpPr>
          <p:nvPr>
            <p:ph type="title" hasCustomPrompt="1"/>
          </p:nvPr>
        </p:nvSpPr>
        <p:spPr>
          <a:xfrm>
            <a:off x="4500978" y="682294"/>
            <a:ext cx="7402544"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2876873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66358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4121266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10674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1926595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49177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lient 2">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81897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noFill/>
            <a:ln w="12700" cap="flat" cmpd="sng" algn="ctr">
              <a:solidFill>
                <a:srgbClr val="FFC000"/>
              </a:solidFill>
              <a:prstDash val="solid"/>
              <a:miter lim="800000"/>
            </a:ln>
            <a:effectLst/>
          </p:spPr>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sp>
        <p:nvSpPr>
          <p:cNvPr id="20"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chemeClr val="bg1"/>
                </a:solidFill>
              </a:defRPr>
            </a:lvl1pPr>
          </a:lstStyle>
          <a:p>
            <a:pPr lvl="0"/>
            <a:r>
              <a:rPr lang="en-US"/>
              <a:t>Title</a:t>
            </a:r>
          </a:p>
        </p:txBody>
      </p:sp>
    </p:spTree>
    <p:extLst>
      <p:ext uri="{BB962C8B-B14F-4D97-AF65-F5344CB8AC3E}">
        <p14:creationId xmlns:p14="http://schemas.microsoft.com/office/powerpoint/2010/main" val="2398059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lient 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42748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6" name="Picture 5"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4629" r="-1"/>
          <a:stretch/>
        </p:blipFill>
        <p:spPr>
          <a:xfrm>
            <a:off x="-206828" y="128361"/>
            <a:ext cx="5817448" cy="5700254"/>
          </a:xfrm>
          <a:prstGeom prst="rect">
            <a:avLst/>
          </a:prstGeom>
        </p:spPr>
      </p:pic>
      <p:sp>
        <p:nvSpPr>
          <p:cNvPr id="8" name="Rectangle 7">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0AD75D50-CCB4-451E-A7A0-BB659993387C}"/>
              </a:ext>
            </a:extLst>
          </p:cNvPr>
          <p:cNvSpPr/>
          <p:nvPr userDrawn="1"/>
        </p:nvSpPr>
        <p:spPr>
          <a:xfrm flipH="1">
            <a:off x="4105024" y="0"/>
            <a:ext cx="8086972" cy="6858000"/>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 name="Straight Connector 9">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0519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051934"/>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3" name="Straight Connector 12">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a:solidFill>
                <a:srgbClr val="051934"/>
              </a:solidFill>
            </a:ln>
          </p:spPr>
          <p:style>
            <a:lnRef idx="1">
              <a:schemeClr val="accent4"/>
            </a:lnRef>
            <a:fillRef idx="0">
              <a:schemeClr val="accent4"/>
            </a:fillRef>
            <a:effectRef idx="0">
              <a:schemeClr val="accent4"/>
            </a:effectRef>
            <a:fontRef idx="minor">
              <a:schemeClr val="tx1"/>
            </a:fontRef>
          </p:style>
        </p:cxnSp>
        <p:sp>
          <p:nvSpPr>
            <p:cNvPr id="14"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051934"/>
            </a:solidFill>
            <a:ln>
              <a:solidFill>
                <a:srgbClr val="05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051934"/>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 Placeholder 19"/>
          <p:cNvSpPr>
            <a:spLocks noGrp="1"/>
          </p:cNvSpPr>
          <p:nvPr>
            <p:ph type="body" sz="quarter" idx="11" hasCustomPrompt="1"/>
          </p:nvPr>
        </p:nvSpPr>
        <p:spPr>
          <a:xfrm>
            <a:off x="6203972" y="2928606"/>
            <a:ext cx="5616573" cy="615553"/>
          </a:xfrm>
        </p:spPr>
        <p:txBody>
          <a:bodyPr lIns="91440" tIns="45720" rIns="91440" bIns="45720"/>
          <a:lstStyle>
            <a:lvl1pPr algn="ctr">
              <a:defRPr sz="3400" b="1">
                <a:solidFill>
                  <a:srgbClr val="575757"/>
                </a:solidFill>
              </a:defRPr>
            </a:lvl1pPr>
          </a:lstStyle>
          <a:p>
            <a:pPr lvl="0"/>
            <a:r>
              <a:rPr lang="en-US"/>
              <a:t>Title</a:t>
            </a:r>
          </a:p>
        </p:txBody>
      </p:sp>
    </p:spTree>
    <p:extLst>
      <p:ext uri="{BB962C8B-B14F-4D97-AF65-F5344CB8AC3E}">
        <p14:creationId xmlns:p14="http://schemas.microsoft.com/office/powerpoint/2010/main" val="2493221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ient 4">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7"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a:extLst>
              <a:ext uri="{FF2B5EF4-FFF2-40B4-BE49-F238E27FC236}">
                <a16:creationId xmlns:a16="http://schemas.microsoft.com/office/drawing/2014/main" id="{E2B21D19-2C3D-44F2-BD7B-B357A1D0C7A4}"/>
              </a:ext>
            </a:extLst>
          </p:cNvPr>
          <p:cNvSpPr/>
          <p:nvPr userDrawn="1"/>
        </p:nvSpPr>
        <p:spPr>
          <a:xfrm>
            <a:off x="283028" y="5268686"/>
            <a:ext cx="1445051" cy="144505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cxnSp>
        <p:nvCxnSpPr>
          <p:cNvPr id="22" name="Straight Connector 21">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23"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5" name="Straight Arrow Connector 24">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26" name="Straight Arrow Connector 25">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sp>
        <p:nvSpPr>
          <p:cNvPr id="29" name="Title 2"/>
          <p:cNvSpPr>
            <a:spLocks noGrp="1"/>
          </p:cNvSpPr>
          <p:nvPr userDrawn="1">
            <p:ph type="title" hasCustomPrompt="1"/>
          </p:nvPr>
        </p:nvSpPr>
        <p:spPr>
          <a:xfrm>
            <a:off x="1059732" y="682294"/>
            <a:ext cx="10843790"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838370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ient 5">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6">
            <a:extLst>
              <a:ext uri="{FF2B5EF4-FFF2-40B4-BE49-F238E27FC236}">
                <a16:creationId xmlns:a16="http://schemas.microsoft.com/office/drawing/2014/main" id="{0AD75D50-CCB4-451E-A7A0-BB659993387C}"/>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8">
            <a:extLst>
              <a:ext uri="{FF2B5EF4-FFF2-40B4-BE49-F238E27FC236}">
                <a16:creationId xmlns:a16="http://schemas.microsoft.com/office/drawing/2014/main" id="{210ECE13-3EDD-413C-803A-B8D8B2E8245E}"/>
              </a:ext>
            </a:extLst>
          </p:cNvPr>
          <p:cNvSpPr/>
          <p:nvPr userDrawn="1"/>
        </p:nvSpPr>
        <p:spPr>
          <a:xfrm>
            <a:off x="6729274" y="5850386"/>
            <a:ext cx="5462726"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a:extLst>
              <a:ext uri="{FF2B5EF4-FFF2-40B4-BE49-F238E27FC236}">
                <a16:creationId xmlns:a16="http://schemas.microsoft.com/office/drawing/2014/main" id="{2F8C7957-DB72-4CA6-AB40-261946F24E10}"/>
              </a:ext>
            </a:extLst>
          </p:cNvPr>
          <p:cNvGrpSpPr/>
          <p:nvPr userDrawn="1"/>
        </p:nvGrpSpPr>
        <p:grpSpPr>
          <a:xfrm>
            <a:off x="1963091" y="1070092"/>
            <a:ext cx="11778343" cy="97898"/>
            <a:chOff x="283028" y="1070092"/>
            <a:chExt cx="11778343" cy="97898"/>
          </a:xfrm>
        </p:grpSpPr>
        <p:cxnSp>
          <p:nvCxnSpPr>
            <p:cNvPr id="10" name="Straight Connector 9">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11"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3" name="Straight Arrow Connector 12">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4" name="Straight Arrow Connector 13">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6" name="Oval 15">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6">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19" name="Title 2"/>
          <p:cNvSpPr>
            <a:spLocks noGrp="1"/>
          </p:cNvSpPr>
          <p:nvPr>
            <p:ph type="title" hasCustomPrompt="1"/>
          </p:nvPr>
        </p:nvSpPr>
        <p:spPr>
          <a:xfrm>
            <a:off x="2739795" y="682294"/>
            <a:ext cx="9163727" cy="387798"/>
          </a:xfrm>
        </p:spPr>
        <p:txBody>
          <a:bodyPr anchor="b"/>
          <a:lstStyle>
            <a:lvl1pPr>
              <a:defRPr sz="2800"/>
            </a:lvl1pPr>
          </a:lstStyle>
          <a:p>
            <a:r>
              <a:rPr lang="en-US"/>
              <a:t>Click to add title</a:t>
            </a:r>
          </a:p>
        </p:txBody>
      </p:sp>
    </p:spTree>
    <p:extLst>
      <p:ext uri="{BB962C8B-B14F-4D97-AF65-F5344CB8AC3E}">
        <p14:creationId xmlns:p14="http://schemas.microsoft.com/office/powerpoint/2010/main" val="354076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ient 6">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grpSp>
        <p:nvGrpSpPr>
          <p:cNvPr id="6" name="Group 5">
            <a:extLst>
              <a:ext uri="{FF2B5EF4-FFF2-40B4-BE49-F238E27FC236}">
                <a16:creationId xmlns:a16="http://schemas.microsoft.com/office/drawing/2014/main" id="{2F8C7957-DB72-4CA6-AB40-261946F24E10}"/>
              </a:ext>
            </a:extLst>
          </p:cNvPr>
          <p:cNvGrpSpPr/>
          <p:nvPr userDrawn="1"/>
        </p:nvGrpSpPr>
        <p:grpSpPr>
          <a:xfrm rot="5400000">
            <a:off x="-3773681" y="6033979"/>
            <a:ext cx="11778343" cy="97898"/>
            <a:chOff x="283028" y="1070092"/>
            <a:chExt cx="11778343" cy="97898"/>
          </a:xfrm>
        </p:grpSpPr>
        <p:cxnSp>
          <p:nvCxnSpPr>
            <p:cNvPr id="8" name="Straight Connector 7">
              <a:extLst>
                <a:ext uri="{FF2B5EF4-FFF2-40B4-BE49-F238E27FC236}">
                  <a16:creationId xmlns:a16="http://schemas.microsoft.com/office/drawing/2014/main" id="{E5832262-43E3-4A07-82F9-44A3C389201E}"/>
                </a:ext>
              </a:extLst>
            </p:cNvPr>
            <p:cNvCxnSpPr>
              <a:cxnSpLocks/>
            </p:cNvCxnSpPr>
            <p:nvPr/>
          </p:nvCxnSpPr>
          <p:spPr>
            <a:xfrm>
              <a:off x="1059732" y="1118586"/>
              <a:ext cx="11001639" cy="0"/>
            </a:xfrm>
            <a:prstGeom prst="line">
              <a:avLst/>
            </a:prstGeom>
            <a:noFill/>
            <a:ln w="12700" cap="flat" cmpd="sng" algn="ctr">
              <a:solidFill>
                <a:srgbClr val="FFC000"/>
              </a:solidFill>
              <a:prstDash val="solid"/>
              <a:miter lim="800000"/>
            </a:ln>
            <a:effectLst/>
          </p:spPr>
        </p:cxnSp>
        <p:sp>
          <p:nvSpPr>
            <p:cNvPr id="9" name="Rectangle 11">
              <a:extLst>
                <a:ext uri="{FF2B5EF4-FFF2-40B4-BE49-F238E27FC236}">
                  <a16:creationId xmlns:a16="http://schemas.microsoft.com/office/drawing/2014/main" id="{5065A4B8-5F15-4D02-9448-AB93774FE071}"/>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w="12700" cap="flat" cmpd="sng" algn="ctr">
              <a:solidFill>
                <a:srgbClr val="EDAE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F8E9294F-BB5D-46ED-B464-54CBD1CF8C8D}"/>
                </a:ext>
              </a:extLst>
            </p:cNvPr>
            <p:cNvCxnSpPr/>
            <p:nvPr/>
          </p:nvCxnSpPr>
          <p:spPr>
            <a:xfrm flipH="1">
              <a:off x="283028" y="1070092"/>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1" name="Straight Arrow Connector 10">
              <a:extLst>
                <a:ext uri="{FF2B5EF4-FFF2-40B4-BE49-F238E27FC236}">
                  <a16:creationId xmlns:a16="http://schemas.microsoft.com/office/drawing/2014/main" id="{D0A5D17E-15DF-4C7D-8634-463BF7667DBC}"/>
                </a:ext>
              </a:extLst>
            </p:cNvPr>
            <p:cNvCxnSpPr/>
            <p:nvPr/>
          </p:nvCxnSpPr>
          <p:spPr>
            <a:xfrm flipH="1">
              <a:off x="333034" y="1122066"/>
              <a:ext cx="342900" cy="0"/>
            </a:xfrm>
            <a:prstGeom prst="straightConnector1">
              <a:avLst/>
            </a:prstGeom>
            <a:noFill/>
            <a:ln w="12700" cap="rnd" cmpd="sng" algn="ctr">
              <a:solidFill>
                <a:srgbClr val="EDAE1D"/>
              </a:solidFill>
              <a:prstDash val="solid"/>
              <a:round/>
              <a:headEnd type="none" w="med" len="med"/>
              <a:tailEnd type="none" w="med" len="med"/>
            </a:ln>
            <a:effectLst/>
          </p:spPr>
        </p:cxnSp>
        <p:cxnSp>
          <p:nvCxnSpPr>
            <p:cNvPr id="12" name="Straight Arrow Connector 11">
              <a:extLst>
                <a:ext uri="{FF2B5EF4-FFF2-40B4-BE49-F238E27FC236}">
                  <a16:creationId xmlns:a16="http://schemas.microsoft.com/office/drawing/2014/main" id="{D4801302-3D6B-4CBE-AB1F-66B2163E9DE9}"/>
                </a:ext>
              </a:extLst>
            </p:cNvPr>
            <p:cNvCxnSpPr/>
            <p:nvPr/>
          </p:nvCxnSpPr>
          <p:spPr>
            <a:xfrm flipH="1">
              <a:off x="283028" y="1167990"/>
              <a:ext cx="342900" cy="0"/>
            </a:xfrm>
            <a:prstGeom prst="straightConnector1">
              <a:avLst/>
            </a:prstGeom>
            <a:noFill/>
            <a:ln w="12700" cap="rnd" cmpd="sng" algn="ctr">
              <a:solidFill>
                <a:srgbClr val="EDAE1D"/>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34AE90C2-9094-487A-B01B-8531116BA3AD}"/>
              </a:ext>
            </a:extLst>
          </p:cNvPr>
          <p:cNvGrpSpPr/>
          <p:nvPr userDrawn="1"/>
        </p:nvGrpSpPr>
        <p:grpSpPr>
          <a:xfrm>
            <a:off x="161584" y="316369"/>
            <a:ext cx="1680063" cy="1701419"/>
            <a:chOff x="154656" y="5156581"/>
            <a:chExt cx="1680063" cy="1701419"/>
          </a:xfrm>
        </p:grpSpPr>
        <p:sp>
          <p:nvSpPr>
            <p:cNvPr id="14" name="Oval 13">
              <a:extLst>
                <a:ext uri="{FF2B5EF4-FFF2-40B4-BE49-F238E27FC236}">
                  <a16:creationId xmlns:a16="http://schemas.microsoft.com/office/drawing/2014/main" id="{E2B21D19-2C3D-44F2-BD7B-B357A1D0C7A4}"/>
                </a:ext>
              </a:extLst>
            </p:cNvPr>
            <p:cNvSpPr/>
            <p:nvPr/>
          </p:nvSpPr>
          <p:spPr>
            <a:xfrm>
              <a:off x="283028" y="5268686"/>
              <a:ext cx="1445051" cy="14450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lose up of a logo&#10;&#10;Description automatically generated">
              <a:extLst>
                <a:ext uri="{FF2B5EF4-FFF2-40B4-BE49-F238E27FC236}">
                  <a16:creationId xmlns:a16="http://schemas.microsoft.com/office/drawing/2014/main" id="{245211DD-9F9B-4E03-931C-F9A31D9B9F1D}"/>
                </a:ext>
              </a:extLst>
            </p:cNvPr>
            <p:cNvPicPr>
              <a:picLocks noChangeAspect="1"/>
            </p:cNvPicPr>
            <p:nvPr/>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l="-1235"/>
            <a:stretch/>
          </p:blipFill>
          <p:spPr>
            <a:xfrm>
              <a:off x="154656" y="5156581"/>
              <a:ext cx="1680063" cy="1701419"/>
            </a:xfrm>
            <a:prstGeom prst="rect">
              <a:avLst/>
            </a:prstGeom>
          </p:spPr>
        </p:pic>
      </p:grpSp>
      <p:sp>
        <p:nvSpPr>
          <p:cNvPr id="4" name="Text Placeholder 3"/>
          <p:cNvSpPr>
            <a:spLocks noGrp="1"/>
          </p:cNvSpPr>
          <p:nvPr>
            <p:ph type="body" sz="quarter" idx="11" hasCustomPrompt="1"/>
          </p:nvPr>
        </p:nvSpPr>
        <p:spPr>
          <a:xfrm>
            <a:off x="2344477" y="590132"/>
            <a:ext cx="9228229" cy="584775"/>
          </a:xfrm>
        </p:spPr>
        <p:txBody>
          <a:bodyPr lIns="91440" tIns="45720" rIns="91440" bIns="45720"/>
          <a:lstStyle>
            <a:lvl1pPr marL="0" algn="l" defTabSz="914400" rtl="0" eaLnBrk="1" latinLnBrk="0" hangingPunct="1">
              <a:defRPr lang="en-US" sz="3200" kern="1200" dirty="0">
                <a:solidFill>
                  <a:schemeClr val="tx2"/>
                </a:solidFill>
                <a:latin typeface="+mn-lt"/>
                <a:ea typeface="+mn-ea"/>
                <a:cs typeface="+mn-cs"/>
              </a:defRPr>
            </a:lvl1pPr>
          </a:lstStyle>
          <a:p>
            <a:pPr lvl="0"/>
            <a:r>
              <a:rPr lang="en-US"/>
              <a:t>Title</a:t>
            </a:r>
          </a:p>
        </p:txBody>
      </p:sp>
    </p:spTree>
    <p:extLst>
      <p:ext uri="{BB962C8B-B14F-4D97-AF65-F5344CB8AC3E}">
        <p14:creationId xmlns:p14="http://schemas.microsoft.com/office/powerpoint/2010/main" val="1624566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ient 7">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0837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5" name="Rectangle 6">
            <a:extLst>
              <a:ext uri="{FF2B5EF4-FFF2-40B4-BE49-F238E27FC236}">
                <a16:creationId xmlns:a16="http://schemas.microsoft.com/office/drawing/2014/main" id="{BD0CCF64-679E-4CB8-8048-AF2370333156}"/>
              </a:ext>
            </a:extLst>
          </p:cNvPr>
          <p:cNvSpPr/>
          <p:nvPr userDrawn="1"/>
        </p:nvSpPr>
        <p:spPr>
          <a:xfrm>
            <a:off x="-1" y="5850386"/>
            <a:ext cx="7297446" cy="719091"/>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7446" h="719091">
                <a:moveTo>
                  <a:pt x="0" y="0"/>
                </a:moveTo>
                <a:lnTo>
                  <a:pt x="7297446" y="0"/>
                </a:lnTo>
                <a:lnTo>
                  <a:pt x="6631621"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8">
            <a:extLst>
              <a:ext uri="{FF2B5EF4-FFF2-40B4-BE49-F238E27FC236}">
                <a16:creationId xmlns:a16="http://schemas.microsoft.com/office/drawing/2014/main" id="{28C2FB08-5927-4322-9E4D-942431372235}"/>
              </a:ext>
            </a:extLst>
          </p:cNvPr>
          <p:cNvSpPr/>
          <p:nvPr userDrawn="1"/>
        </p:nvSpPr>
        <p:spPr>
          <a:xfrm>
            <a:off x="6670551" y="5850386"/>
            <a:ext cx="5521449" cy="719090"/>
          </a:xfrm>
          <a:custGeom>
            <a:avLst/>
            <a:gdLst>
              <a:gd name="connsiteX0" fmla="*/ 0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0 w 5684668"/>
              <a:gd name="connsiteY4" fmla="*/ 0 h 719090"/>
              <a:gd name="connsiteX0" fmla="*/ 843379 w 5684668"/>
              <a:gd name="connsiteY0" fmla="*/ 0 h 719090"/>
              <a:gd name="connsiteX1" fmla="*/ 5684668 w 5684668"/>
              <a:gd name="connsiteY1" fmla="*/ 0 h 719090"/>
              <a:gd name="connsiteX2" fmla="*/ 5684668 w 5684668"/>
              <a:gd name="connsiteY2" fmla="*/ 719090 h 719090"/>
              <a:gd name="connsiteX3" fmla="*/ 0 w 5684668"/>
              <a:gd name="connsiteY3" fmla="*/ 719090 h 719090"/>
              <a:gd name="connsiteX4" fmla="*/ 843379 w 5684668"/>
              <a:gd name="connsiteY4" fmla="*/ 0 h 719090"/>
              <a:gd name="connsiteX0" fmla="*/ 621437 w 5462726"/>
              <a:gd name="connsiteY0" fmla="*/ 0 h 719090"/>
              <a:gd name="connsiteX1" fmla="*/ 5462726 w 5462726"/>
              <a:gd name="connsiteY1" fmla="*/ 0 h 719090"/>
              <a:gd name="connsiteX2" fmla="*/ 5462726 w 5462726"/>
              <a:gd name="connsiteY2" fmla="*/ 719090 h 719090"/>
              <a:gd name="connsiteX3" fmla="*/ 0 w 5462726"/>
              <a:gd name="connsiteY3" fmla="*/ 719090 h 719090"/>
              <a:gd name="connsiteX4" fmla="*/ 621437 w 5462726"/>
              <a:gd name="connsiteY4" fmla="*/ 0 h 719090"/>
              <a:gd name="connsiteX0" fmla="*/ 656947 w 5462726"/>
              <a:gd name="connsiteY0" fmla="*/ 8878 h 719090"/>
              <a:gd name="connsiteX1" fmla="*/ 5462726 w 5462726"/>
              <a:gd name="connsiteY1" fmla="*/ 0 h 719090"/>
              <a:gd name="connsiteX2" fmla="*/ 5462726 w 5462726"/>
              <a:gd name="connsiteY2" fmla="*/ 719090 h 719090"/>
              <a:gd name="connsiteX3" fmla="*/ 0 w 5462726"/>
              <a:gd name="connsiteY3" fmla="*/ 719090 h 719090"/>
              <a:gd name="connsiteX4" fmla="*/ 656947 w 5462726"/>
              <a:gd name="connsiteY4" fmla="*/ 8878 h 71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726" h="719090">
                <a:moveTo>
                  <a:pt x="656947" y="8878"/>
                </a:moveTo>
                <a:lnTo>
                  <a:pt x="5462726" y="0"/>
                </a:lnTo>
                <a:lnTo>
                  <a:pt x="5462726" y="719090"/>
                </a:lnTo>
                <a:lnTo>
                  <a:pt x="0" y="719090"/>
                </a:lnTo>
                <a:lnTo>
                  <a:pt x="656947" y="8878"/>
                </a:lnTo>
                <a:close/>
              </a:path>
            </a:pathLst>
          </a:custGeom>
          <a:solidFill>
            <a:srgbClr val="EDA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2"/>
          <p:cNvSpPr>
            <a:spLocks noGrp="1"/>
          </p:cNvSpPr>
          <p:nvPr>
            <p:ph type="title" hasCustomPrompt="1"/>
          </p:nvPr>
        </p:nvSpPr>
        <p:spPr>
          <a:xfrm>
            <a:off x="1289412" y="682294"/>
            <a:ext cx="10614110" cy="387798"/>
          </a:xfrm>
        </p:spPr>
        <p:txBody>
          <a:bodyPr anchor="b"/>
          <a:lstStyle>
            <a:lvl1pPr>
              <a:defRPr sz="2800"/>
            </a:lvl1pPr>
          </a:lstStyle>
          <a:p>
            <a:r>
              <a:rPr lang="en-US"/>
              <a:t>Click to add title</a:t>
            </a:r>
          </a:p>
        </p:txBody>
      </p:sp>
      <p:grpSp>
        <p:nvGrpSpPr>
          <p:cNvPr id="4" name="Group 3"/>
          <p:cNvGrpSpPr/>
          <p:nvPr userDrawn="1"/>
        </p:nvGrpSpPr>
        <p:grpSpPr>
          <a:xfrm>
            <a:off x="191589" y="1070092"/>
            <a:ext cx="11869783" cy="97898"/>
            <a:chOff x="191589" y="1070092"/>
            <a:chExt cx="11869783" cy="97898"/>
          </a:xfrm>
        </p:grpSpPr>
        <p:sp>
          <p:nvSpPr>
            <p:cNvPr id="21" name="Rectangle 11">
              <a:extLst>
                <a:ext uri="{FF2B5EF4-FFF2-40B4-BE49-F238E27FC236}">
                  <a16:creationId xmlns:a16="http://schemas.microsoft.com/office/drawing/2014/main" id="{3BEE02AA-3F87-4005-8099-FBC9718DDD55}"/>
                </a:ext>
              </a:extLst>
            </p:cNvPr>
            <p:cNvSpPr/>
            <p:nvPr/>
          </p:nvSpPr>
          <p:spPr>
            <a:xfrm>
              <a:off x="746937" y="1070092"/>
              <a:ext cx="485500"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DC11E594-9CD6-4AA3-963B-7D63B33A4A51}"/>
                </a:ext>
              </a:extLst>
            </p:cNvPr>
            <p:cNvCxnSpPr/>
            <p:nvPr/>
          </p:nvCxnSpPr>
          <p:spPr>
            <a:xfrm flipH="1">
              <a:off x="191589" y="1070092"/>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E58C44-C5E8-4F2A-8768-7B02C6FA32F7}"/>
                </a:ext>
              </a:extLst>
            </p:cNvPr>
            <p:cNvCxnSpPr/>
            <p:nvPr/>
          </p:nvCxnSpPr>
          <p:spPr>
            <a:xfrm flipH="1">
              <a:off x="262269" y="1122066"/>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5D2565-0252-40A1-9AF8-9A87442F6F08}"/>
                </a:ext>
              </a:extLst>
            </p:cNvPr>
            <p:cNvCxnSpPr/>
            <p:nvPr/>
          </p:nvCxnSpPr>
          <p:spPr>
            <a:xfrm flipH="1">
              <a:off x="191589" y="1167990"/>
              <a:ext cx="484668"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832262-43E3-4A07-82F9-44A3C389201E}"/>
                </a:ext>
              </a:extLst>
            </p:cNvPr>
            <p:cNvCxnSpPr>
              <a:cxnSpLocks/>
            </p:cNvCxnSpPr>
            <p:nvPr userDrawn="1"/>
          </p:nvCxnSpPr>
          <p:spPr>
            <a:xfrm>
              <a:off x="1289412" y="1118586"/>
              <a:ext cx="10771960" cy="0"/>
            </a:xfrm>
            <a:prstGeom prst="line">
              <a:avLst/>
            </a:prstGeom>
            <a:noFill/>
            <a:ln w="12700" cap="flat" cmpd="sng" algn="ctr">
              <a:solidFill>
                <a:srgbClr val="FFC000"/>
              </a:solidFill>
              <a:prstDash val="solid"/>
              <a:miter lim="800000"/>
            </a:ln>
            <a:effectLst/>
          </p:spPr>
        </p:cxnSp>
      </p:grpSp>
    </p:spTree>
    <p:extLst>
      <p:ext uri="{BB962C8B-B14F-4D97-AF65-F5344CB8AC3E}">
        <p14:creationId xmlns:p14="http://schemas.microsoft.com/office/powerpoint/2010/main" val="464489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ient 8">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25791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8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itle 2"/>
          <p:cNvSpPr>
            <a:spLocks noGrp="1"/>
          </p:cNvSpPr>
          <p:nvPr>
            <p:ph type="title" hasCustomPrompt="1"/>
          </p:nvPr>
        </p:nvSpPr>
        <p:spPr>
          <a:xfrm>
            <a:off x="1058257" y="644194"/>
            <a:ext cx="10845265" cy="387798"/>
          </a:xfrm>
        </p:spPr>
        <p:txBody>
          <a:bodyPr anchor="b"/>
          <a:lstStyle>
            <a:lvl1pPr>
              <a:defRPr sz="2800"/>
            </a:lvl1pPr>
          </a:lstStyle>
          <a:p>
            <a:r>
              <a:rPr lang="en-US"/>
              <a:t>Click to add title</a:t>
            </a:r>
          </a:p>
        </p:txBody>
      </p:sp>
      <p:grpSp>
        <p:nvGrpSpPr>
          <p:cNvPr id="33" name="Group 32">
            <a:extLst>
              <a:ext uri="{FF2B5EF4-FFF2-40B4-BE49-F238E27FC236}">
                <a16:creationId xmlns:a16="http://schemas.microsoft.com/office/drawing/2014/main" id="{6E542512-36EF-412B-B089-57D5D6F17427}"/>
              </a:ext>
            </a:extLst>
          </p:cNvPr>
          <p:cNvGrpSpPr/>
          <p:nvPr userDrawn="1"/>
        </p:nvGrpSpPr>
        <p:grpSpPr>
          <a:xfrm>
            <a:off x="281553" y="998742"/>
            <a:ext cx="11778343" cy="97898"/>
            <a:chOff x="283028" y="1070092"/>
            <a:chExt cx="11778343" cy="97898"/>
          </a:xfrm>
        </p:grpSpPr>
        <p:cxnSp>
          <p:nvCxnSpPr>
            <p:cNvPr id="34" name="Straight Connector 33">
              <a:extLst>
                <a:ext uri="{FF2B5EF4-FFF2-40B4-BE49-F238E27FC236}">
                  <a16:creationId xmlns:a16="http://schemas.microsoft.com/office/drawing/2014/main" id="{CCB2A574-04D4-4196-9FFB-2730EAB13081}"/>
                </a:ext>
              </a:extLst>
            </p:cNvPr>
            <p:cNvCxnSpPr>
              <a:cxnSpLocks/>
            </p:cNvCxnSpPr>
            <p:nvPr/>
          </p:nvCxnSpPr>
          <p:spPr>
            <a:xfrm>
              <a:off x="1059732" y="1118586"/>
              <a:ext cx="11001639" cy="0"/>
            </a:xfrm>
            <a:prstGeom prst="line">
              <a:avLst/>
            </a:prstGeom>
            <a:ln w="12700">
              <a:solidFill>
                <a:schemeClr val="accent3"/>
              </a:solidFill>
            </a:ln>
          </p:spPr>
          <p:style>
            <a:lnRef idx="1">
              <a:schemeClr val="accent4"/>
            </a:lnRef>
            <a:fillRef idx="0">
              <a:schemeClr val="accent4"/>
            </a:fillRef>
            <a:effectRef idx="0">
              <a:schemeClr val="accent4"/>
            </a:effectRef>
            <a:fontRef idx="minor">
              <a:schemeClr val="tx1"/>
            </a:fontRef>
          </p:style>
        </p:cxnSp>
        <p:sp>
          <p:nvSpPr>
            <p:cNvPr id="35" name="Rectangle 11">
              <a:extLst>
                <a:ext uri="{FF2B5EF4-FFF2-40B4-BE49-F238E27FC236}">
                  <a16:creationId xmlns:a16="http://schemas.microsoft.com/office/drawing/2014/main" id="{5B3F89F9-A56C-4B93-916D-17D734A8A350}"/>
                </a:ext>
              </a:extLst>
            </p:cNvPr>
            <p:cNvSpPr/>
            <p:nvPr/>
          </p:nvSpPr>
          <p:spPr>
            <a:xfrm>
              <a:off x="675934"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E342FA8D-39D5-4A0E-B424-B6C5CF82D2AB}"/>
                </a:ext>
              </a:extLst>
            </p:cNvPr>
            <p:cNvCxnSpPr/>
            <p:nvPr/>
          </p:nvCxnSpPr>
          <p:spPr>
            <a:xfrm flipH="1">
              <a:off x="283028"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0FFE91A-B89F-4F15-B45A-2DDB75C8CD66}"/>
                </a:ext>
              </a:extLst>
            </p:cNvPr>
            <p:cNvCxnSpPr/>
            <p:nvPr/>
          </p:nvCxnSpPr>
          <p:spPr>
            <a:xfrm flipH="1">
              <a:off x="333034"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43F1C8E-2570-41A9-A43D-120A0A2FE922}"/>
                </a:ext>
              </a:extLst>
            </p:cNvPr>
            <p:cNvCxnSpPr/>
            <p:nvPr/>
          </p:nvCxnSpPr>
          <p:spPr>
            <a:xfrm flipH="1">
              <a:off x="283028"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3414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155121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33679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288478" y="2085628"/>
            <a:ext cx="1161504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622800"/>
            <a:ext cx="11615045"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646821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64093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288478" y="1544274"/>
            <a:ext cx="3793922"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115030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148920"/>
            <a:ext cx="1602997"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53128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901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504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27664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833622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04080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4034671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89114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288478" y="2681103"/>
            <a:ext cx="3469403"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98469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88669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048978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93440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288478" y="1804650"/>
            <a:ext cx="6589075"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665924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89648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288478" y="2764203"/>
            <a:ext cx="2820160"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909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47473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mn-lt"/>
            </a:endParaRPr>
          </a:p>
        </p:txBody>
      </p:sp>
      <p:sp>
        <p:nvSpPr>
          <p:cNvPr id="3" name="Title 2"/>
          <p:cNvSpPr>
            <a:spLocks noGrp="1"/>
          </p:cNvSpPr>
          <p:nvPr>
            <p:ph type="title" hasCustomPrompt="1"/>
          </p:nvPr>
        </p:nvSpPr>
        <p:spPr>
          <a:xfrm>
            <a:off x="288478" y="2764203"/>
            <a:ext cx="2820160"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529909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599674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7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7457" y="5364179"/>
            <a:ext cx="12252960"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a:solidFill>
                <a:srgbClr val="0060A8"/>
              </a:solidFill>
            </a:endParaRPr>
          </a:p>
        </p:txBody>
      </p:sp>
    </p:spTree>
    <p:extLst>
      <p:ext uri="{BB962C8B-B14F-4D97-AF65-F5344CB8AC3E}">
        <p14:creationId xmlns:p14="http://schemas.microsoft.com/office/powerpoint/2010/main" val="3915682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1655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740715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19345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3" name="Title 4"/>
          <p:cNvSpPr>
            <a:spLocks noGrp="1"/>
          </p:cNvSpPr>
          <p:nvPr>
            <p:ph type="title" hasCustomPrompt="1"/>
          </p:nvPr>
        </p:nvSpPr>
        <p:spPr>
          <a:xfrm>
            <a:off x="288478" y="622800"/>
            <a:ext cx="5015168"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458209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35313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21" name="Title 4"/>
          <p:cNvSpPr>
            <a:spLocks noGrp="1"/>
          </p:cNvSpPr>
          <p:nvPr>
            <p:ph type="title" hasCustomPrompt="1"/>
          </p:nvPr>
        </p:nvSpPr>
        <p:spPr>
          <a:xfrm>
            <a:off x="288478" y="583120"/>
            <a:ext cx="5015168"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360611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19567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Title 4"/>
          <p:cNvSpPr>
            <a:spLocks noGrp="1"/>
          </p:cNvSpPr>
          <p:nvPr>
            <p:ph type="title" hasCustomPrompt="1"/>
          </p:nvPr>
        </p:nvSpPr>
        <p:spPr>
          <a:xfrm>
            <a:off x="288478" y="622800"/>
            <a:ext cx="6598322" cy="43121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562401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3629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4" name="Title 4"/>
          <p:cNvSpPr>
            <a:spLocks noGrp="1"/>
          </p:cNvSpPr>
          <p:nvPr>
            <p:ph type="title" hasCustomPrompt="1"/>
          </p:nvPr>
        </p:nvSpPr>
        <p:spPr>
          <a:xfrm>
            <a:off x="288478" y="583120"/>
            <a:ext cx="6598322"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063095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497893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64769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348959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552433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8" name="Title 4"/>
          <p:cNvSpPr>
            <a:spLocks noGrp="1"/>
          </p:cNvSpPr>
          <p:nvPr>
            <p:ph type="title" hasCustomPrompt="1"/>
          </p:nvPr>
        </p:nvSpPr>
        <p:spPr>
          <a:xfrm>
            <a:off x="288478" y="583120"/>
            <a:ext cx="11615045" cy="470898"/>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3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276466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61479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0" y="5431074"/>
            <a:ext cx="12192000" cy="1426926"/>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3177" y="5352150"/>
            <a:ext cx="12188823"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498" y="443247"/>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
        <p:nvSpPr>
          <p:cNvPr id="11" name="Title 1">
            <a:extLst>
              <a:ext uri="{FF2B5EF4-FFF2-40B4-BE49-F238E27FC236}">
                <a16:creationId xmlns:a16="http://schemas.microsoft.com/office/drawing/2014/main" id="{A857CE49-A045-461D-9ECD-19935FEF09ED}"/>
              </a:ext>
            </a:extLst>
          </p:cNvPr>
          <p:cNvSpPr txBox="1">
            <a:spLocks/>
          </p:cNvSpPr>
          <p:nvPr userDrawn="1"/>
        </p:nvSpPr>
        <p:spPr>
          <a:xfrm>
            <a:off x="311398" y="5394594"/>
            <a:ext cx="9613861" cy="1463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000"/>
          </a:p>
        </p:txBody>
      </p:sp>
      <p:sp>
        <p:nvSpPr>
          <p:cNvPr id="12" name="Title 1">
            <a:extLst>
              <a:ext uri="{FF2B5EF4-FFF2-40B4-BE49-F238E27FC236}">
                <a16:creationId xmlns:a16="http://schemas.microsoft.com/office/drawing/2014/main" id="{B5B84EDB-95B2-45CC-B507-2F55CD31B8EA}"/>
              </a:ext>
            </a:extLst>
          </p:cNvPr>
          <p:cNvSpPr txBox="1">
            <a:spLocks/>
          </p:cNvSpPr>
          <p:nvPr userDrawn="1"/>
        </p:nvSpPr>
        <p:spPr>
          <a:xfrm>
            <a:off x="311398" y="4715124"/>
            <a:ext cx="9613861" cy="6794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en-US" sz="3600">
              <a:solidFill>
                <a:srgbClr val="0060A8"/>
              </a:solidFill>
            </a:endParaRPr>
          </a:p>
        </p:txBody>
      </p:sp>
      <p:sp>
        <p:nvSpPr>
          <p:cNvPr id="8" name="Rectangle 7">
            <a:extLst>
              <a:ext uri="{FF2B5EF4-FFF2-40B4-BE49-F238E27FC236}">
                <a16:creationId xmlns:a16="http://schemas.microsoft.com/office/drawing/2014/main" id="{1FB36784-505A-420F-AE3E-46E45F51B67E}"/>
              </a:ext>
            </a:extLst>
          </p:cNvPr>
          <p:cNvSpPr/>
          <p:nvPr userDrawn="1"/>
        </p:nvSpPr>
        <p:spPr>
          <a:xfrm>
            <a:off x="0" y="5497031"/>
            <a:ext cx="12192000" cy="531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1375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141673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47134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5" name="Picture 24">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26" name="Rectangle 25">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31" name="Straight Connector 30">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32"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9"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0">
                <a:solidFill>
                  <a:schemeClr val="bg1"/>
                </a:solidFill>
                <a:latin typeface="Cambria" panose="02040503050406030204" pitchFamily="18" charset="0"/>
                <a:ea typeface="Cambria" panose="02040503050406030204" pitchFamily="18" charset="0"/>
              </a:defRPr>
            </a:lvl1pPr>
          </a:lstStyle>
          <a:p>
            <a:pPr lvl="0"/>
            <a:r>
              <a:rPr lang="en-US"/>
              <a:t>Questions or Discussion?</a:t>
            </a:r>
          </a:p>
        </p:txBody>
      </p:sp>
    </p:spTree>
    <p:extLst>
      <p:ext uri="{BB962C8B-B14F-4D97-AF65-F5344CB8AC3E}">
        <p14:creationId xmlns:p14="http://schemas.microsoft.com/office/powerpoint/2010/main" val="46121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169775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33614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245211DD-9F9B-4E03-931C-F9A31D9B9F1D}"/>
              </a:ext>
            </a:extLst>
          </p:cNvPr>
          <p:cNvPicPr>
            <a:picLocks noChangeAspect="1"/>
          </p:cNvPicPr>
          <p:nvPr userDrawn="1"/>
        </p:nvPicPr>
        <p:blipFill rotWithShape="1">
          <a:blip r:embed="rId5">
            <a:duotone>
              <a:schemeClr val="accent4">
                <a:shade val="45000"/>
                <a:satMod val="135000"/>
              </a:schemeClr>
              <a:prstClr val="white"/>
            </a:duotone>
            <a:extLst>
              <a:ext uri="{28A0092B-C50C-407E-A947-70E740481C1C}">
                <a14:useLocalDpi xmlns:a14="http://schemas.microsoft.com/office/drawing/2010/main"/>
              </a:ext>
            </a:extLst>
          </a:blip>
          <a:srcRect l="-4629" r="-1"/>
          <a:stretch/>
        </p:blipFill>
        <p:spPr>
          <a:xfrm>
            <a:off x="-206828" y="128361"/>
            <a:ext cx="5817448" cy="5700254"/>
          </a:xfrm>
          <a:prstGeom prst="rect">
            <a:avLst/>
          </a:prstGeom>
        </p:spPr>
      </p:pic>
      <p:sp>
        <p:nvSpPr>
          <p:cNvPr id="11" name="Rectangle 10">
            <a:extLst>
              <a:ext uri="{FF2B5EF4-FFF2-40B4-BE49-F238E27FC236}">
                <a16:creationId xmlns:a16="http://schemas.microsoft.com/office/drawing/2014/main" id="{881B43F1-6827-47EF-9941-837D4BAC2F92}"/>
              </a:ext>
            </a:extLst>
          </p:cNvPr>
          <p:cNvSpPr/>
          <p:nvPr userDrawn="1"/>
        </p:nvSpPr>
        <p:spPr>
          <a:xfrm>
            <a:off x="228599" y="234095"/>
            <a:ext cx="5301343" cy="531589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0AD75D50-CCB4-451E-A7A0-BB659993387C}"/>
              </a:ext>
            </a:extLst>
          </p:cNvPr>
          <p:cNvSpPr/>
          <p:nvPr userDrawn="1"/>
        </p:nvSpPr>
        <p:spPr>
          <a:xfrm flipH="1">
            <a:off x="3984172" y="0"/>
            <a:ext cx="8207828" cy="6865373"/>
          </a:xfrm>
          <a:custGeom>
            <a:avLst/>
            <a:gdLst>
              <a:gd name="connsiteX0" fmla="*/ 0 w 7297446"/>
              <a:gd name="connsiteY0" fmla="*/ 0 h 719091"/>
              <a:gd name="connsiteX1" fmla="*/ 7297446 w 7297446"/>
              <a:gd name="connsiteY1" fmla="*/ 0 h 719091"/>
              <a:gd name="connsiteX2" fmla="*/ 7297446 w 7297446"/>
              <a:gd name="connsiteY2" fmla="*/ 719091 h 719091"/>
              <a:gd name="connsiteX3" fmla="*/ 0 w 7297446"/>
              <a:gd name="connsiteY3" fmla="*/ 719091 h 719091"/>
              <a:gd name="connsiteX4" fmla="*/ 0 w 7297446"/>
              <a:gd name="connsiteY4" fmla="*/ 0 h 719091"/>
              <a:gd name="connsiteX0" fmla="*/ 0 w 7297446"/>
              <a:gd name="connsiteY0" fmla="*/ 0 h 719091"/>
              <a:gd name="connsiteX1" fmla="*/ 7297446 w 7297446"/>
              <a:gd name="connsiteY1" fmla="*/ 0 h 719091"/>
              <a:gd name="connsiteX2" fmla="*/ 6631621 w 7297446"/>
              <a:gd name="connsiteY2" fmla="*/ 719091 h 719091"/>
              <a:gd name="connsiteX3" fmla="*/ 0 w 7297446"/>
              <a:gd name="connsiteY3" fmla="*/ 719091 h 719091"/>
              <a:gd name="connsiteX4" fmla="*/ 0 w 7297446"/>
              <a:gd name="connsiteY4" fmla="*/ 0 h 719091"/>
              <a:gd name="connsiteX0" fmla="*/ 0 w 9314876"/>
              <a:gd name="connsiteY0" fmla="*/ 0 h 719091"/>
              <a:gd name="connsiteX1" fmla="*/ 7297446 w 9314876"/>
              <a:gd name="connsiteY1" fmla="*/ 0 h 719091"/>
              <a:gd name="connsiteX2" fmla="*/ 9314876 w 9314876"/>
              <a:gd name="connsiteY2" fmla="*/ 719091 h 719091"/>
              <a:gd name="connsiteX3" fmla="*/ 0 w 9314876"/>
              <a:gd name="connsiteY3" fmla="*/ 719091 h 719091"/>
              <a:gd name="connsiteX4" fmla="*/ 0 w 9314876"/>
              <a:gd name="connsiteY4" fmla="*/ 0 h 719091"/>
              <a:gd name="connsiteX0" fmla="*/ 0 w 9314876"/>
              <a:gd name="connsiteY0" fmla="*/ 0 h 719091"/>
              <a:gd name="connsiteX1" fmla="*/ 5780280 w 9314876"/>
              <a:gd name="connsiteY1" fmla="*/ 0 h 719091"/>
              <a:gd name="connsiteX2" fmla="*/ 9314876 w 9314876"/>
              <a:gd name="connsiteY2" fmla="*/ 719091 h 719091"/>
              <a:gd name="connsiteX3" fmla="*/ 0 w 9314876"/>
              <a:gd name="connsiteY3" fmla="*/ 719091 h 719091"/>
              <a:gd name="connsiteX4" fmla="*/ 0 w 9314876"/>
              <a:gd name="connsiteY4" fmla="*/ 0 h 71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876" h="719091">
                <a:moveTo>
                  <a:pt x="0" y="0"/>
                </a:moveTo>
                <a:lnTo>
                  <a:pt x="5780280" y="0"/>
                </a:lnTo>
                <a:lnTo>
                  <a:pt x="9314876" y="719091"/>
                </a:lnTo>
                <a:lnTo>
                  <a:pt x="0" y="719091"/>
                </a:lnTo>
                <a:lnTo>
                  <a:pt x="0" y="0"/>
                </a:lnTo>
                <a:close/>
              </a:path>
            </a:pathLst>
          </a:custGeom>
          <a:solidFill>
            <a:srgbClr val="05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DC743B9-7336-400E-BA85-32B4625CB3B1}"/>
              </a:ext>
            </a:extLst>
          </p:cNvPr>
          <p:cNvCxnSpPr>
            <a:cxnSpLocks/>
          </p:cNvCxnSpPr>
          <p:nvPr userDrawn="1"/>
        </p:nvCxnSpPr>
        <p:spPr>
          <a:xfrm flipH="1">
            <a:off x="3984172" y="-348343"/>
            <a:ext cx="3352799" cy="7500257"/>
          </a:xfrm>
          <a:prstGeom prst="line">
            <a:avLst/>
          </a:prstGeom>
          <a:ln w="38100">
            <a:solidFill>
              <a:srgbClr val="EDAE1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E03D2A-75EA-4556-8607-5684B6FCB788}"/>
              </a:ext>
            </a:extLst>
          </p:cNvPr>
          <p:cNvCxnSpPr>
            <a:cxnSpLocks/>
          </p:cNvCxnSpPr>
          <p:nvPr userDrawn="1"/>
        </p:nvCxnSpPr>
        <p:spPr>
          <a:xfrm flipH="1">
            <a:off x="4105024" y="-321129"/>
            <a:ext cx="3352799" cy="7500257"/>
          </a:xfrm>
          <a:prstGeom prst="line">
            <a:avLst/>
          </a:prstGeom>
          <a:ln w="19050">
            <a:solidFill>
              <a:srgbClr val="EDAE1D"/>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442CF41-30A6-4F2C-94AC-57500F56FA9B}"/>
              </a:ext>
            </a:extLst>
          </p:cNvPr>
          <p:cNvGrpSpPr/>
          <p:nvPr userDrawn="1"/>
        </p:nvGrpSpPr>
        <p:grpSpPr>
          <a:xfrm rot="6853713">
            <a:off x="205697" y="6574956"/>
            <a:ext cx="8544665" cy="97898"/>
            <a:chOff x="3724275" y="1070092"/>
            <a:chExt cx="8544665" cy="97898"/>
          </a:xfrm>
        </p:grpSpPr>
        <p:cxnSp>
          <p:nvCxnSpPr>
            <p:cNvPr id="16" name="Straight Connector 15">
              <a:extLst>
                <a:ext uri="{FF2B5EF4-FFF2-40B4-BE49-F238E27FC236}">
                  <a16:creationId xmlns:a16="http://schemas.microsoft.com/office/drawing/2014/main" id="{3113059E-30D8-4E91-87A3-26AC29ED3EBD}"/>
                </a:ext>
              </a:extLst>
            </p:cNvPr>
            <p:cNvCxnSpPr/>
            <p:nvPr/>
          </p:nvCxnSpPr>
          <p:spPr>
            <a:xfrm>
              <a:off x="4500979" y="1118586"/>
              <a:ext cx="7767961" cy="0"/>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7" name="Rectangle 11">
              <a:extLst>
                <a:ext uri="{FF2B5EF4-FFF2-40B4-BE49-F238E27FC236}">
                  <a16:creationId xmlns:a16="http://schemas.microsoft.com/office/drawing/2014/main" id="{78A9BC07-FEBC-458C-AA5E-6238D3DC31AF}"/>
                </a:ext>
              </a:extLst>
            </p:cNvPr>
            <p:cNvSpPr/>
            <p:nvPr/>
          </p:nvSpPr>
          <p:spPr>
            <a:xfrm>
              <a:off x="4117181" y="1070092"/>
              <a:ext cx="343489" cy="96987"/>
            </a:xfrm>
            <a:custGeom>
              <a:avLst/>
              <a:gdLst>
                <a:gd name="connsiteX0" fmla="*/ 0 w 328474"/>
                <a:gd name="connsiteY0" fmla="*/ 0 h 115400"/>
                <a:gd name="connsiteX1" fmla="*/ 328474 w 328474"/>
                <a:gd name="connsiteY1" fmla="*/ 0 h 115400"/>
                <a:gd name="connsiteX2" fmla="*/ 328474 w 328474"/>
                <a:gd name="connsiteY2" fmla="*/ 115400 h 115400"/>
                <a:gd name="connsiteX3" fmla="*/ 0 w 328474"/>
                <a:gd name="connsiteY3" fmla="*/ 115400 h 115400"/>
                <a:gd name="connsiteX4" fmla="*/ 0 w 328474"/>
                <a:gd name="connsiteY4" fmla="*/ 0 h 115400"/>
                <a:gd name="connsiteX0" fmla="*/ 0 w 351549"/>
                <a:gd name="connsiteY0" fmla="*/ 0 h 115400"/>
                <a:gd name="connsiteX1" fmla="*/ 328474 w 351549"/>
                <a:gd name="connsiteY1" fmla="*/ 0 h 115400"/>
                <a:gd name="connsiteX2" fmla="*/ 351549 w 351549"/>
                <a:gd name="connsiteY2" fmla="*/ 56723 h 115400"/>
                <a:gd name="connsiteX3" fmla="*/ 328474 w 351549"/>
                <a:gd name="connsiteY3" fmla="*/ 115400 h 115400"/>
                <a:gd name="connsiteX4" fmla="*/ 0 w 351549"/>
                <a:gd name="connsiteY4" fmla="*/ 115400 h 115400"/>
                <a:gd name="connsiteX5" fmla="*/ 0 w 35154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0 w 408699"/>
                <a:gd name="connsiteY5"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 name="connsiteX0" fmla="*/ 0 w 408699"/>
                <a:gd name="connsiteY0" fmla="*/ 0 h 115400"/>
                <a:gd name="connsiteX1" fmla="*/ 328474 w 408699"/>
                <a:gd name="connsiteY1" fmla="*/ 0 h 115400"/>
                <a:gd name="connsiteX2" fmla="*/ 408699 w 408699"/>
                <a:gd name="connsiteY2" fmla="*/ 62166 h 115400"/>
                <a:gd name="connsiteX3" fmla="*/ 328474 w 408699"/>
                <a:gd name="connsiteY3" fmla="*/ 115400 h 115400"/>
                <a:gd name="connsiteX4" fmla="*/ 0 w 408699"/>
                <a:gd name="connsiteY4" fmla="*/ 115400 h 115400"/>
                <a:gd name="connsiteX5" fmla="*/ 97549 w 408699"/>
                <a:gd name="connsiteY5" fmla="*/ 54909 h 115400"/>
                <a:gd name="connsiteX6" fmla="*/ 0 w 408699"/>
                <a:gd name="connsiteY6" fmla="*/ 0 h 1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699" h="115400">
                  <a:moveTo>
                    <a:pt x="0" y="0"/>
                  </a:moveTo>
                  <a:lnTo>
                    <a:pt x="328474" y="0"/>
                  </a:lnTo>
                  <a:cubicBezTo>
                    <a:pt x="347110" y="14394"/>
                    <a:pt x="388175" y="47300"/>
                    <a:pt x="408699" y="62166"/>
                  </a:cubicBezTo>
                  <a:lnTo>
                    <a:pt x="328474" y="115400"/>
                  </a:lnTo>
                  <a:lnTo>
                    <a:pt x="0" y="115400"/>
                  </a:lnTo>
                  <a:cubicBezTo>
                    <a:pt x="32428" y="93820"/>
                    <a:pt x="67009" y="71297"/>
                    <a:pt x="97549" y="54909"/>
                  </a:cubicBezTo>
                  <a:lnTo>
                    <a:pt x="0" y="0"/>
                  </a:lnTo>
                  <a:close/>
                </a:path>
              </a:pathLst>
            </a:custGeom>
            <a:solidFill>
              <a:srgbClr val="EDAE1D"/>
            </a:solidFill>
            <a:ln>
              <a:solidFill>
                <a:srgbClr val="EDAE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7A5832DE-830D-4AA1-864D-A7D9E8C5AC94}"/>
                </a:ext>
              </a:extLst>
            </p:cNvPr>
            <p:cNvCxnSpPr/>
            <p:nvPr/>
          </p:nvCxnSpPr>
          <p:spPr>
            <a:xfrm flipH="1">
              <a:off x="3724275" y="1070092"/>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B54D2B-836D-435C-A643-B70CC4B7A7D4}"/>
                </a:ext>
              </a:extLst>
            </p:cNvPr>
            <p:cNvCxnSpPr/>
            <p:nvPr/>
          </p:nvCxnSpPr>
          <p:spPr>
            <a:xfrm flipH="1">
              <a:off x="3774281" y="1122066"/>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51AB87-165C-43EC-865E-5762F4082717}"/>
                </a:ext>
              </a:extLst>
            </p:cNvPr>
            <p:cNvCxnSpPr/>
            <p:nvPr/>
          </p:nvCxnSpPr>
          <p:spPr>
            <a:xfrm flipH="1">
              <a:off x="3724275" y="1167990"/>
              <a:ext cx="342900" cy="0"/>
            </a:xfrm>
            <a:prstGeom prst="straightConnector1">
              <a:avLst/>
            </a:prstGeom>
            <a:ln w="12700" cap="rnd">
              <a:solidFill>
                <a:srgbClr val="EDAE1D"/>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1" name="Text Placeholder 5"/>
          <p:cNvSpPr>
            <a:spLocks noGrp="1"/>
          </p:cNvSpPr>
          <p:nvPr>
            <p:ph type="body" sz="quarter" idx="10" hasCustomPrompt="1"/>
          </p:nvPr>
        </p:nvSpPr>
        <p:spPr>
          <a:xfrm>
            <a:off x="6136274" y="2928606"/>
            <a:ext cx="5827128" cy="502702"/>
          </a:xfrm>
        </p:spPr>
        <p:txBody>
          <a:bodyPr lIns="91440" tIns="45720" rIns="91440" bIns="45720"/>
          <a:lstStyle>
            <a:lvl1pPr algn="ctr">
              <a:lnSpc>
                <a:spcPct val="100000"/>
              </a:lnSpc>
              <a:buFontTx/>
              <a:buNone/>
              <a:defRPr sz="3200" b="1">
                <a:solidFill>
                  <a:schemeClr val="accent3"/>
                </a:solidFill>
                <a:latin typeface="Cambria" panose="02040503050406030204" pitchFamily="18" charset="0"/>
                <a:ea typeface="Cambria" panose="02040503050406030204" pitchFamily="18" charset="0"/>
              </a:defRPr>
            </a:lvl1pPr>
          </a:lstStyle>
          <a:p>
            <a:pPr lvl="0"/>
            <a:r>
              <a:rPr lang="en-US"/>
              <a:t>Title</a:t>
            </a:r>
          </a:p>
        </p:txBody>
      </p:sp>
      <p:sp>
        <p:nvSpPr>
          <p:cNvPr id="22" name="Text Placeholder 5"/>
          <p:cNvSpPr>
            <a:spLocks noGrp="1"/>
          </p:cNvSpPr>
          <p:nvPr>
            <p:ph type="body" sz="quarter" idx="11" hasCustomPrompt="1"/>
          </p:nvPr>
        </p:nvSpPr>
        <p:spPr>
          <a:xfrm>
            <a:off x="6136274" y="3470657"/>
            <a:ext cx="5827128" cy="502702"/>
          </a:xfrm>
        </p:spPr>
        <p:txBody>
          <a:bodyPr lIns="91440" tIns="45720" rIns="91440" bIns="45720"/>
          <a:lstStyle>
            <a:lvl1pPr algn="ctr">
              <a:lnSpc>
                <a:spcPct val="100000"/>
              </a:lnSpc>
              <a:buFontTx/>
              <a:buNone/>
              <a:defRPr sz="3200" b="1">
                <a:solidFill>
                  <a:schemeClr val="bg1"/>
                </a:solidFill>
                <a:latin typeface="Cambria" panose="02040503050406030204" pitchFamily="18" charset="0"/>
                <a:ea typeface="Cambria" panose="02040503050406030204" pitchFamily="18" charset="0"/>
              </a:defRPr>
            </a:lvl1pPr>
          </a:lstStyle>
          <a:p>
            <a:pPr lvl="0"/>
            <a:r>
              <a:rPr lang="en-US"/>
              <a:t>Subtitle</a:t>
            </a:r>
          </a:p>
        </p:txBody>
      </p:sp>
      <p:sp>
        <p:nvSpPr>
          <p:cNvPr id="23" name="Text Placeholder 5"/>
          <p:cNvSpPr>
            <a:spLocks noGrp="1"/>
          </p:cNvSpPr>
          <p:nvPr>
            <p:ph type="body" sz="quarter" idx="12" hasCustomPrompt="1"/>
          </p:nvPr>
        </p:nvSpPr>
        <p:spPr>
          <a:xfrm>
            <a:off x="6136274" y="4012707"/>
            <a:ext cx="5827128" cy="424004"/>
          </a:xfrm>
        </p:spPr>
        <p:txBody>
          <a:bodyPr lIns="91440" tIns="45720" rIns="91440" bIns="45720"/>
          <a:lstStyle>
            <a:lvl1pPr algn="ctr">
              <a:lnSpc>
                <a:spcPct val="100000"/>
              </a:lnSpc>
              <a:buFontTx/>
              <a:buNone/>
              <a:defRPr sz="2800" b="1">
                <a:solidFill>
                  <a:schemeClr val="accent3"/>
                </a:solidFill>
                <a:latin typeface="Cambria" panose="02040503050406030204" pitchFamily="18" charset="0"/>
                <a:ea typeface="Cambria" panose="02040503050406030204" pitchFamily="18" charset="0"/>
              </a:defRPr>
            </a:lvl1pPr>
          </a:lstStyle>
          <a:p>
            <a:pPr lvl="0"/>
            <a:r>
              <a:rPr lang="en-US"/>
              <a:t>Date</a:t>
            </a:r>
          </a:p>
        </p:txBody>
      </p:sp>
    </p:spTree>
    <p:extLst>
      <p:ext uri="{BB962C8B-B14F-4D97-AF65-F5344CB8AC3E}">
        <p14:creationId xmlns:p14="http://schemas.microsoft.com/office/powerpoint/2010/main" val="2775252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9" name="Object 28" hidden="1"/>
          <p:cNvGraphicFramePr>
            <a:graphicFrameLocks noChangeAspect="1"/>
          </p:cNvGraphicFramePr>
          <p:nvPr userDrawn="1">
            <p:custDataLst>
              <p:tags r:id="rId1"/>
            </p:custDataLst>
            <p:extLst>
              <p:ext uri="{D42A27DB-BD31-4B8C-83A1-F6EECF244321}">
                <p14:modId xmlns:p14="http://schemas.microsoft.com/office/powerpoint/2010/main" val="3978332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9" name="Object 2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9"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10146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422129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288478" y="2085628"/>
            <a:ext cx="1161504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652946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64696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288478" y="2158987"/>
            <a:ext cx="4085522"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288478" y="1227048"/>
            <a:ext cx="4085522"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37298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556156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7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sp>
        <p:nvSpPr>
          <p:cNvPr id="17" name="Rectangle 16"/>
          <p:cNvSpPr/>
          <p:nvPr userDrawn="1"/>
        </p:nvSpPr>
        <p:spPr bwMode="ltGray">
          <a:xfrm>
            <a:off x="-1" y="0"/>
            <a:ext cx="4284921" cy="6858000"/>
          </a:xfrm>
          <a:prstGeom prst="rect">
            <a:avLst/>
          </a:prstGeom>
          <a:solidFill>
            <a:srgbClr val="0060A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rot="5400000">
            <a:off x="878388" y="3385268"/>
            <a:ext cx="6857999" cy="87465"/>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203594" y="2504899"/>
            <a:ext cx="3836778" cy="35993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89554206-1146-4CF1-80B7-D7AB08BA7CDF}"/>
              </a:ext>
            </a:extLst>
          </p:cNvPr>
          <p:cNvSpPr>
            <a:spLocks noGrp="1"/>
          </p:cNvSpPr>
          <p:nvPr>
            <p:ph type="title" hasCustomPrompt="1"/>
          </p:nvPr>
        </p:nvSpPr>
        <p:spPr>
          <a:xfrm>
            <a:off x="227600" y="418329"/>
            <a:ext cx="3812772" cy="1876815"/>
          </a:xfrm>
        </p:spPr>
        <p:txBody>
          <a:bodyPr>
            <a:normAutofit/>
          </a:bodyPr>
          <a:lstStyle>
            <a:lvl1pPr>
              <a:defRPr sz="3600" b="0"/>
            </a:lvl1pPr>
          </a:lstStyle>
          <a:p>
            <a:br>
              <a:rPr lang="en-US"/>
            </a:br>
            <a:endParaRPr lang="en-US"/>
          </a:p>
        </p:txBody>
      </p:sp>
      <p:sp>
        <p:nvSpPr>
          <p:cNvPr id="9" name="Rectangle 8">
            <a:extLst>
              <a:ext uri="{FF2B5EF4-FFF2-40B4-BE49-F238E27FC236}">
                <a16:creationId xmlns:a16="http://schemas.microsoft.com/office/drawing/2014/main" id="{3D802DBE-64AD-4E58-BD53-43FD177C33FC}"/>
              </a:ext>
            </a:extLst>
          </p:cNvPr>
          <p:cNvSpPr/>
          <p:nvPr userDrawn="1"/>
        </p:nvSpPr>
        <p:spPr>
          <a:xfrm rot="5400000">
            <a:off x="978355" y="3406140"/>
            <a:ext cx="6858000"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6164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10836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085828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16659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2" name="Title 4"/>
          <p:cNvSpPr>
            <a:spLocks noGrp="1"/>
          </p:cNvSpPr>
          <p:nvPr>
            <p:ph type="title" hasCustomPrompt="1"/>
          </p:nvPr>
        </p:nvSpPr>
        <p:spPr>
          <a:xfrm>
            <a:off x="288478" y="721619"/>
            <a:ext cx="6618051"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000020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556786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Title 4"/>
          <p:cNvSpPr>
            <a:spLocks noGrp="1"/>
          </p:cNvSpPr>
          <p:nvPr>
            <p:ph type="title" hasCustomPrompt="1"/>
          </p:nvPr>
        </p:nvSpPr>
        <p:spPr>
          <a:xfrm>
            <a:off x="288477" y="721619"/>
            <a:ext cx="8443106"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765200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01745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288478" y="2681103"/>
            <a:ext cx="3469403"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81703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5595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288478" y="1785600"/>
            <a:ext cx="4729922"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591844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12919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288478" y="1785600"/>
            <a:ext cx="6590010"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00923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811487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288478" y="2764203"/>
            <a:ext cx="2820160"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134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6992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288478" y="2764203"/>
            <a:ext cx="2820160"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619593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0576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282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12643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288478" y="1785600"/>
            <a:ext cx="4403757"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922013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0956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10554"/>
            <a:ext cx="1602997" cy="144270"/>
          </a:xfrm>
          <a:prstGeom prst="rect">
            <a:avLst/>
          </a:prstGeom>
        </p:spPr>
      </p:pic>
      <p:sp>
        <p:nvSpPr>
          <p:cNvPr id="17" name="Rectangle 16"/>
          <p:cNvSpPr/>
          <p:nvPr/>
        </p:nvSpPr>
        <p:spPr bwMode="ltGray">
          <a:xfrm>
            <a:off x="1" y="148920"/>
            <a:ext cx="10437812" cy="1368198"/>
          </a:xfrm>
          <a:prstGeom prst="rect">
            <a:avLst/>
          </a:prstGeom>
          <a:solidFill>
            <a:srgbClr val="20225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4892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500" y="295122"/>
            <a:ext cx="9613861" cy="1080938"/>
          </a:xfrm>
        </p:spPr>
        <p:txBody>
          <a:bodyPr>
            <a:normAutofit/>
          </a:bodyPr>
          <a:lstStyle>
            <a:lvl1pPr>
              <a:defRPr sz="4000" b="1"/>
            </a:lvl1pPr>
          </a:lstStyle>
          <a:p>
            <a:r>
              <a:rPr lang="en-US"/>
              <a:t>Click to edit Master title style</a:t>
            </a:r>
          </a:p>
        </p:txBody>
      </p:sp>
      <p:sp>
        <p:nvSpPr>
          <p:cNvPr id="3" name="Content Placeholder 2"/>
          <p:cNvSpPr>
            <a:spLocks noGrp="1"/>
          </p:cNvSpPr>
          <p:nvPr>
            <p:ph idx="1"/>
          </p:nvPr>
        </p:nvSpPr>
        <p:spPr>
          <a:xfrm>
            <a:off x="617499" y="1770191"/>
            <a:ext cx="9613861" cy="3599316"/>
          </a:xfrm>
        </p:spPr>
        <p:txBody>
          <a:bodyPr/>
          <a:lstStyle>
            <a:lvl1pPr>
              <a:defRPr>
                <a:solidFill>
                  <a:srgbClr val="292929"/>
                </a:solidFill>
              </a:defRPr>
            </a:lvl1pPr>
            <a:lvl2pPr>
              <a:defRPr>
                <a:solidFill>
                  <a:srgbClr val="292929"/>
                </a:solidFill>
              </a:defRPr>
            </a:lvl2pPr>
            <a:lvl3pPr>
              <a:defRPr>
                <a:solidFill>
                  <a:srgbClr val="292929"/>
                </a:solidFill>
              </a:defRPr>
            </a:lvl3pPr>
            <a:lvl4pPr>
              <a:defRPr>
                <a:solidFill>
                  <a:srgbClr val="292929"/>
                </a:solidFill>
              </a:defRPr>
            </a:lvl4pPr>
            <a:lvl5pPr>
              <a:defRPr>
                <a:solidFill>
                  <a:srgbClr val="2929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810248" y="295122"/>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81699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15444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98462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595435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Title 4"/>
          <p:cNvSpPr>
            <a:spLocks noGrp="1"/>
          </p:cNvSpPr>
          <p:nvPr>
            <p:ph type="title" hasCustomPrompt="1"/>
          </p:nvPr>
        </p:nvSpPr>
        <p:spPr>
          <a:xfrm>
            <a:off x="288478" y="721619"/>
            <a:ext cx="5089344"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799915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99769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tx2"/>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7244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890174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Title 4"/>
          <p:cNvSpPr>
            <a:spLocks noGrp="1"/>
          </p:cNvSpPr>
          <p:nvPr>
            <p:ph type="title" hasCustomPrompt="1"/>
          </p:nvPr>
        </p:nvSpPr>
        <p:spPr>
          <a:xfrm>
            <a:off x="288478" y="721619"/>
            <a:ext cx="6596018"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30457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22696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4160200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28057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75000"/>
            <a:lumOff val="2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611020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7" name="Title 4"/>
          <p:cNvSpPr>
            <a:spLocks noGrp="1"/>
          </p:cNvSpPr>
          <p:nvPr>
            <p:ph type="title" hasCustomPrompt="1"/>
          </p:nvPr>
        </p:nvSpPr>
        <p:spPr>
          <a:xfrm>
            <a:off x="288478" y="721619"/>
            <a:ext cx="11615045" cy="332399"/>
          </a:xfrm>
          <a:prstGeom prst="rect">
            <a:avLst/>
          </a:prstGeom>
        </p:spPr>
        <p:txBody>
          <a:bodyPr vert="horz" wrap="square" lIns="0" tIns="0" rIns="0" bIns="0" anchor="b" anchorCtr="0">
            <a:spAutoFit/>
          </a:bodyPr>
          <a:lstStyle>
            <a:lvl1pPr marL="0" indent="0" algn="l">
              <a:lnSpc>
                <a:spcPct val="90000"/>
              </a:lnSpc>
              <a:spcBef>
                <a:spcPct val="0"/>
              </a:spcBef>
              <a:spcAft>
                <a:spcPts val="0"/>
              </a:spcAft>
              <a:defRPr sz="2400" b="0" i="0" u="none" kern="1200" spc="0">
                <a:solidFill>
                  <a:schemeClr val="bg1"/>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426984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128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2784956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1.xml"/><Relationship Id="rId21" Type="http://schemas.openxmlformats.org/officeDocument/2006/relationships/slideLayout" Target="../slideLayouts/slideLayout56.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63" Type="http://schemas.openxmlformats.org/officeDocument/2006/relationships/slideLayout" Target="../slideLayouts/slideLayout98.xml"/><Relationship Id="rId68" Type="http://schemas.openxmlformats.org/officeDocument/2006/relationships/slideLayout" Target="../slideLayouts/slideLayout103.xml"/><Relationship Id="rId16" Type="http://schemas.openxmlformats.org/officeDocument/2006/relationships/slideLayout" Target="../slideLayouts/slideLayout51.xml"/><Relationship Id="rId11" Type="http://schemas.openxmlformats.org/officeDocument/2006/relationships/slideLayout" Target="../slideLayouts/slideLayout46.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3" Type="http://schemas.openxmlformats.org/officeDocument/2006/relationships/slideLayout" Target="../slideLayouts/slideLayout88.xml"/><Relationship Id="rId58" Type="http://schemas.openxmlformats.org/officeDocument/2006/relationships/slideLayout" Target="../slideLayouts/slideLayout93.xml"/><Relationship Id="rId74" Type="http://schemas.openxmlformats.org/officeDocument/2006/relationships/slideLayout" Target="../slideLayouts/slideLayout109.xml"/><Relationship Id="rId79" Type="http://schemas.openxmlformats.org/officeDocument/2006/relationships/tags" Target="../tags/tag1.xml"/><Relationship Id="rId5" Type="http://schemas.openxmlformats.org/officeDocument/2006/relationships/slideLayout" Target="../slideLayouts/slideLayout40.xml"/><Relationship Id="rId61" Type="http://schemas.openxmlformats.org/officeDocument/2006/relationships/slideLayout" Target="../slideLayouts/slideLayout96.xml"/><Relationship Id="rId82" Type="http://schemas.openxmlformats.org/officeDocument/2006/relationships/image" Target="../media/image4.emf"/><Relationship Id="rId19" Type="http://schemas.openxmlformats.org/officeDocument/2006/relationships/slideLayout" Target="../slideLayouts/slideLayout5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56" Type="http://schemas.openxmlformats.org/officeDocument/2006/relationships/slideLayout" Target="../slideLayouts/slideLayout91.xml"/><Relationship Id="rId64" Type="http://schemas.openxmlformats.org/officeDocument/2006/relationships/slideLayout" Target="../slideLayouts/slideLayout99.xml"/><Relationship Id="rId69" Type="http://schemas.openxmlformats.org/officeDocument/2006/relationships/slideLayout" Target="../slideLayouts/slideLayout104.xml"/><Relationship Id="rId77" Type="http://schemas.openxmlformats.org/officeDocument/2006/relationships/slideLayout" Target="../slideLayouts/slideLayout112.xml"/><Relationship Id="rId8" Type="http://schemas.openxmlformats.org/officeDocument/2006/relationships/slideLayout" Target="../slideLayouts/slideLayout43.xml"/><Relationship Id="rId51" Type="http://schemas.openxmlformats.org/officeDocument/2006/relationships/slideLayout" Target="../slideLayouts/slideLayout86.xml"/><Relationship Id="rId72" Type="http://schemas.openxmlformats.org/officeDocument/2006/relationships/slideLayout" Target="../slideLayouts/slideLayout107.xml"/><Relationship Id="rId80" Type="http://schemas.openxmlformats.org/officeDocument/2006/relationships/tags" Target="../tags/tag2.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59" Type="http://schemas.openxmlformats.org/officeDocument/2006/relationships/slideLayout" Target="../slideLayouts/slideLayout94.xml"/><Relationship Id="rId67" Type="http://schemas.openxmlformats.org/officeDocument/2006/relationships/slideLayout" Target="../slideLayouts/slideLayout102.xml"/><Relationship Id="rId20" Type="http://schemas.openxmlformats.org/officeDocument/2006/relationships/slideLayout" Target="../slideLayouts/slideLayout55.xml"/><Relationship Id="rId41" Type="http://schemas.openxmlformats.org/officeDocument/2006/relationships/slideLayout" Target="../slideLayouts/slideLayout76.xml"/><Relationship Id="rId54" Type="http://schemas.openxmlformats.org/officeDocument/2006/relationships/slideLayout" Target="../slideLayouts/slideLayout89.xml"/><Relationship Id="rId62" Type="http://schemas.openxmlformats.org/officeDocument/2006/relationships/slideLayout" Target="../slideLayouts/slideLayout97.xml"/><Relationship Id="rId70" Type="http://schemas.openxmlformats.org/officeDocument/2006/relationships/slideLayout" Target="../slideLayouts/slideLayout105.xml"/><Relationship Id="rId75" Type="http://schemas.openxmlformats.org/officeDocument/2006/relationships/slideLayout" Target="../slideLayouts/slideLayout110.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57" Type="http://schemas.openxmlformats.org/officeDocument/2006/relationships/slideLayout" Target="../slideLayouts/slideLayout92.xml"/><Relationship Id="rId10" Type="http://schemas.openxmlformats.org/officeDocument/2006/relationships/slideLayout" Target="../slideLayouts/slideLayout45.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slideLayout" Target="../slideLayouts/slideLayout87.xml"/><Relationship Id="rId60" Type="http://schemas.openxmlformats.org/officeDocument/2006/relationships/slideLayout" Target="../slideLayouts/slideLayout95.xml"/><Relationship Id="rId65" Type="http://schemas.openxmlformats.org/officeDocument/2006/relationships/slideLayout" Target="../slideLayouts/slideLayout100.xml"/><Relationship Id="rId73" Type="http://schemas.openxmlformats.org/officeDocument/2006/relationships/slideLayout" Target="../slideLayouts/slideLayout108.xml"/><Relationship Id="rId78" Type="http://schemas.openxmlformats.org/officeDocument/2006/relationships/theme" Target="../theme/theme2.xml"/><Relationship Id="rId81" Type="http://schemas.openxmlformats.org/officeDocument/2006/relationships/oleObject" Target="../embeddings/oleObject1.bin"/><Relationship Id="rId4" Type="http://schemas.openxmlformats.org/officeDocument/2006/relationships/slideLayout" Target="../slideLayouts/slideLayout39.xml"/><Relationship Id="rId9" Type="http://schemas.openxmlformats.org/officeDocument/2006/relationships/slideLayout" Target="../slideLayouts/slideLayout44.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9" Type="http://schemas.openxmlformats.org/officeDocument/2006/relationships/slideLayout" Target="../slideLayouts/slideLayout74.xml"/><Relationship Id="rId34" Type="http://schemas.openxmlformats.org/officeDocument/2006/relationships/slideLayout" Target="../slideLayouts/slideLayout69.xml"/><Relationship Id="rId50" Type="http://schemas.openxmlformats.org/officeDocument/2006/relationships/slideLayout" Target="../slideLayouts/slideLayout85.xml"/><Relationship Id="rId55" Type="http://schemas.openxmlformats.org/officeDocument/2006/relationships/slideLayout" Target="../slideLayouts/slideLayout90.xml"/><Relationship Id="rId76" Type="http://schemas.openxmlformats.org/officeDocument/2006/relationships/slideLayout" Target="../slideLayouts/slideLayout111.xml"/><Relationship Id="rId7" Type="http://schemas.openxmlformats.org/officeDocument/2006/relationships/slideLayout" Target="../slideLayouts/slideLayout42.xml"/><Relationship Id="rId71" Type="http://schemas.openxmlformats.org/officeDocument/2006/relationships/slideLayout" Target="../slideLayouts/slideLayout106.xml"/><Relationship Id="rId2" Type="http://schemas.openxmlformats.org/officeDocument/2006/relationships/slideLayout" Target="../slideLayouts/slideLayout37.xml"/><Relationship Id="rId29" Type="http://schemas.openxmlformats.org/officeDocument/2006/relationships/slideLayout" Target="../slideLayouts/slideLayout64.xml"/><Relationship Id="rId24" Type="http://schemas.openxmlformats.org/officeDocument/2006/relationships/slideLayout" Target="../slideLayouts/slideLayout59.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66" Type="http://schemas.openxmlformats.org/officeDocument/2006/relationships/slideLayout" Target="../slideLayouts/slideLayout1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9.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0.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6.xml"/><Relationship Id="rId7" Type="http://schemas.openxmlformats.org/officeDocument/2006/relationships/theme" Target="../theme/theme4.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50000">
              <a:srgbClr val="0070C0"/>
            </a:gs>
            <a:gs pos="100000">
              <a:srgbClr val="0070C0"/>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11/20/2023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545305174"/>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9" r:id="rId8"/>
    <p:sldLayoutId id="2147483910" r:id="rId9"/>
    <p:sldLayoutId id="2147483929" r:id="rId10"/>
    <p:sldLayoutId id="2147483930" r:id="rId11"/>
    <p:sldLayoutId id="2147483934" r:id="rId12"/>
    <p:sldLayoutId id="2147483936" r:id="rId13"/>
    <p:sldLayoutId id="2147483931" r:id="rId14"/>
    <p:sldLayoutId id="2147483933" r:id="rId15"/>
    <p:sldLayoutId id="2147483935" r:id="rId16"/>
    <p:sldLayoutId id="2147483932"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9"/>
            </p:custDataLst>
            <p:extLst>
              <p:ext uri="{D42A27DB-BD31-4B8C-83A1-F6EECF244321}">
                <p14:modId xmlns:p14="http://schemas.microsoft.com/office/powerpoint/2010/main" val="10410993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1" imgW="270" imgH="270" progId="TCLayout.ActiveDocument.1">
                  <p:embed/>
                </p:oleObj>
              </mc:Choice>
              <mc:Fallback>
                <p:oleObj name="think-cell Slide" r:id="rId81" imgW="270" imgH="270" progId="TCLayout.ActiveDocument.1">
                  <p:embed/>
                  <p:pic>
                    <p:nvPicPr>
                      <p:cNvPr id="2" name="Object 1" hidden="1"/>
                      <p:cNvPicPr/>
                      <p:nvPr/>
                    </p:nvPicPr>
                    <p:blipFill>
                      <a:blip r:embed="rId82"/>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80"/>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57530739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 id="2147483971" r:id="rId34"/>
    <p:sldLayoutId id="2147483972" r:id="rId35"/>
    <p:sldLayoutId id="2147483973" r:id="rId36"/>
    <p:sldLayoutId id="2147483974" r:id="rId37"/>
    <p:sldLayoutId id="2147483975" r:id="rId38"/>
    <p:sldLayoutId id="2147483976" r:id="rId39"/>
    <p:sldLayoutId id="2147483977" r:id="rId40"/>
    <p:sldLayoutId id="2147483978" r:id="rId41"/>
    <p:sldLayoutId id="2147483979" r:id="rId42"/>
    <p:sldLayoutId id="2147483980" r:id="rId43"/>
    <p:sldLayoutId id="2147483981" r:id="rId44"/>
    <p:sldLayoutId id="2147483982" r:id="rId45"/>
    <p:sldLayoutId id="2147483983" r:id="rId46"/>
    <p:sldLayoutId id="2147483984" r:id="rId47"/>
    <p:sldLayoutId id="2147483985" r:id="rId48"/>
    <p:sldLayoutId id="2147483986" r:id="rId49"/>
    <p:sldLayoutId id="2147483987" r:id="rId50"/>
    <p:sldLayoutId id="2147483988" r:id="rId51"/>
    <p:sldLayoutId id="2147483989" r:id="rId52"/>
    <p:sldLayoutId id="2147483990" r:id="rId53"/>
    <p:sldLayoutId id="2147483991" r:id="rId54"/>
    <p:sldLayoutId id="2147483992" r:id="rId55"/>
    <p:sldLayoutId id="2147483993" r:id="rId56"/>
    <p:sldLayoutId id="2147483994" r:id="rId57"/>
    <p:sldLayoutId id="2147483995" r:id="rId58"/>
    <p:sldLayoutId id="2147483996" r:id="rId59"/>
    <p:sldLayoutId id="2147483997" r:id="rId60"/>
    <p:sldLayoutId id="2147483998" r:id="rId61"/>
    <p:sldLayoutId id="2147483999" r:id="rId62"/>
    <p:sldLayoutId id="2147484000" r:id="rId63"/>
    <p:sldLayoutId id="2147484001" r:id="rId64"/>
    <p:sldLayoutId id="2147484002" r:id="rId65"/>
    <p:sldLayoutId id="2147484003" r:id="rId66"/>
    <p:sldLayoutId id="2147484004" r:id="rId67"/>
    <p:sldLayoutId id="2147484005" r:id="rId68"/>
    <p:sldLayoutId id="2147484006" r:id="rId69"/>
    <p:sldLayoutId id="2147484007" r:id="rId70"/>
    <p:sldLayoutId id="2147484008" r:id="rId71"/>
    <p:sldLayoutId id="2147484009" r:id="rId72"/>
    <p:sldLayoutId id="2147484010" r:id="rId73"/>
    <p:sldLayoutId id="2147484011" r:id="rId74"/>
    <p:sldLayoutId id="2147484012" r:id="rId75"/>
    <p:sldLayoutId id="2147484013" r:id="rId76"/>
    <p:sldLayoutId id="2147484014" r:id="rId7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12192000" cy="152400"/>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7" name="Rectangle 6"/>
          <p:cNvSpPr/>
          <p:nvPr/>
        </p:nvSpPr>
        <p:spPr>
          <a:xfrm>
            <a:off x="0" y="6587592"/>
            <a:ext cx="12192000" cy="307777"/>
          </a:xfrm>
          <a:prstGeom prst="rect">
            <a:avLst/>
          </a:prstGeom>
          <a:solidFill>
            <a:srgbClr val="002060"/>
          </a:solidFill>
          <a:ln>
            <a:noFill/>
          </a:ln>
        </p:spPr>
        <p:txBody>
          <a:bodyPr wrap="square">
            <a:spAutoFit/>
          </a:bodyPr>
          <a:lstStyle/>
          <a:p>
            <a:pPr fontAlgn="base">
              <a:spcBef>
                <a:spcPct val="50000"/>
              </a:spcBef>
              <a:spcAft>
                <a:spcPct val="0"/>
              </a:spcAft>
              <a:defRPr/>
            </a:pPr>
            <a:r>
              <a:rPr lang="en-US" sz="1300" b="1">
                <a:solidFill>
                  <a:srgbClr val="FFFFFF"/>
                </a:solidFill>
                <a:latin typeface="Calibri" panose="020F0502020204030204" pitchFamily="34" charset="0"/>
                <a:ea typeface="Segoe UI Symbol" panose="020B0502040204020203" pitchFamily="34" charset="0"/>
                <a:cs typeface="Calibri" panose="020F0502020204030204" pitchFamily="34" charset="0"/>
              </a:rPr>
              <a:t>                              Kansas Statewide Survey: Attitudes Toward Vaccines </a:t>
            </a:r>
            <a:r>
              <a:rPr lang="en-US" sz="1400" b="1">
                <a:solidFill>
                  <a:srgbClr val="FFFFFF"/>
                </a:solidFill>
                <a:latin typeface="Calibri" panose="020F0502020204030204" pitchFamily="34" charset="0"/>
                <a:cs typeface="Times New Roman" pitchFamily="18" charset="0"/>
              </a:rPr>
              <a:t>– </a:t>
            </a:r>
            <a:r>
              <a:rPr lang="en-US" sz="1300" b="1">
                <a:solidFill>
                  <a:srgbClr val="FFFFFF"/>
                </a:solidFill>
                <a:latin typeface="Calibri" panose="020F0502020204030204" pitchFamily="34" charset="0"/>
                <a:ea typeface="Segoe UI Symbol" panose="020B0502040204020203" pitchFamily="34" charset="0"/>
                <a:cs typeface="Calibri" panose="020F0502020204030204" pitchFamily="34" charset="0"/>
              </a:rPr>
              <a:t>January 27-February 3, 2022   	                               </a:t>
            </a:r>
            <a:fld id="{C712A707-FA10-4DDE-AE8B-5062A92E4602}" type="slidenum">
              <a:rPr lang="en-US" sz="1300" b="1" i="1">
                <a:solidFill>
                  <a:srgbClr val="FFFFFF"/>
                </a:solidFill>
                <a:latin typeface="Calibri" panose="020F0502020204030204" pitchFamily="34" charset="0"/>
                <a:ea typeface="Segoe UI Symbol" panose="020B0502040204020203" pitchFamily="34" charset="0"/>
                <a:cs typeface="Calibri" panose="020F0502020204030204" pitchFamily="34" charset="0"/>
              </a:rPr>
              <a:pPr fontAlgn="base">
                <a:spcBef>
                  <a:spcPct val="50000"/>
                </a:spcBef>
                <a:spcAft>
                  <a:spcPct val="0"/>
                </a:spcAft>
                <a:defRPr/>
              </a:pPr>
              <a:t>‹#›</a:t>
            </a:fld>
            <a:endParaRPr lang="en-US" sz="1300" b="1" i="1">
              <a:solidFill>
                <a:srgbClr val="FFFFFF"/>
              </a:solidFill>
              <a:latin typeface="Calibri" panose="020F0502020204030204" pitchFamily="34" charset="0"/>
              <a:ea typeface="Segoe UI Symbol" panose="020B0502040204020203" pitchFamily="34" charset="0"/>
              <a:cs typeface="Calibri" panose="020F0502020204030204" pitchFamily="34" charset="0"/>
            </a:endParaRPr>
          </a:p>
        </p:txBody>
      </p:sp>
      <p:pic>
        <p:nvPicPr>
          <p:cNvPr id="6" name="Picture 5">
            <a:extLst>
              <a:ext uri="{FF2B5EF4-FFF2-40B4-BE49-F238E27FC236}">
                <a16:creationId xmlns:a16="http://schemas.microsoft.com/office/drawing/2014/main" id="{8DA5367D-945F-4FFA-8F83-83745C444470}"/>
              </a:ext>
            </a:extLst>
          </p:cNvPr>
          <p:cNvPicPr>
            <a:picLocks noChangeAspect="1"/>
          </p:cNvPicPr>
          <p:nvPr userDrawn="1"/>
        </p:nvPicPr>
        <p:blipFill>
          <a:blip r:embed="rId13"/>
          <a:stretch>
            <a:fillRect/>
          </a:stretch>
        </p:blipFill>
        <p:spPr>
          <a:xfrm>
            <a:off x="28355" y="6674241"/>
            <a:ext cx="887412" cy="152400"/>
          </a:xfrm>
          <a:prstGeom prst="rect">
            <a:avLst/>
          </a:prstGeom>
        </p:spPr>
      </p:pic>
      <p:pic>
        <p:nvPicPr>
          <p:cNvPr id="2050" name="Picture 2" descr="Nurture KC | Healthcare | Board of Directors | Nonprofit Member - Nonprofit  Connect">
            <a:extLst>
              <a:ext uri="{FF2B5EF4-FFF2-40B4-BE49-F238E27FC236}">
                <a16:creationId xmlns:a16="http://schemas.microsoft.com/office/drawing/2014/main" id="{39AA6BBB-40CD-4C68-9504-81FED3FEC0CA}"/>
              </a:ext>
            </a:extLst>
          </p:cNvPr>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41690"/>
          <a:stretch/>
        </p:blipFill>
        <p:spPr bwMode="auto">
          <a:xfrm>
            <a:off x="1017670" y="6614888"/>
            <a:ext cx="575481" cy="25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773696"/>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5ABB2191-1422-877A-B3B4-5AB65DEF2180}"/>
              </a:ext>
            </a:extLst>
          </p:cNvPr>
          <p:cNvSpPr>
            <a:spLocks noGrp="1"/>
          </p:cNvSpPr>
          <p:nvPr>
            <p:ph type="body" idx="1"/>
          </p:nvPr>
        </p:nvSpPr>
        <p:spPr bwMode="auto">
          <a:xfrm>
            <a:off x="609600" y="18288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Title Placeholder 5">
            <a:extLst>
              <a:ext uri="{FF2B5EF4-FFF2-40B4-BE49-F238E27FC236}">
                <a16:creationId xmlns:a16="http://schemas.microsoft.com/office/drawing/2014/main" id="{CB65E849-8F8F-A35F-F730-14589687FC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0800223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Lst>
  <p:txStyles>
    <p:titleStyle>
      <a:lvl1pPr algn="ctr" rtl="0" eaLnBrk="0" fontAlgn="base" hangingPunct="0">
        <a:spcBef>
          <a:spcPct val="0"/>
        </a:spcBef>
        <a:spcAft>
          <a:spcPct val="0"/>
        </a:spcAft>
        <a:defRPr sz="5000" b="1" kern="1200">
          <a:solidFill>
            <a:schemeClr val="tx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5000" b="1">
          <a:solidFill>
            <a:schemeClr val="tx1"/>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4400">
          <a:solidFill>
            <a:srgbClr val="0B87D6"/>
          </a:solidFill>
          <a:latin typeface="Arial" charset="0"/>
        </a:defRPr>
      </a:lvl6pPr>
      <a:lvl7pPr marL="914400" algn="ctr" rtl="0" fontAlgn="base">
        <a:spcBef>
          <a:spcPct val="0"/>
        </a:spcBef>
        <a:spcAft>
          <a:spcPct val="0"/>
        </a:spcAft>
        <a:defRPr sz="4400">
          <a:solidFill>
            <a:srgbClr val="0B87D6"/>
          </a:solidFill>
          <a:latin typeface="Arial" charset="0"/>
        </a:defRPr>
      </a:lvl7pPr>
      <a:lvl8pPr marL="1371600" algn="ctr" rtl="0" fontAlgn="base">
        <a:spcBef>
          <a:spcPct val="0"/>
        </a:spcBef>
        <a:spcAft>
          <a:spcPct val="0"/>
        </a:spcAft>
        <a:defRPr sz="4400">
          <a:solidFill>
            <a:srgbClr val="0B87D6"/>
          </a:solidFill>
          <a:latin typeface="Arial" charset="0"/>
        </a:defRPr>
      </a:lvl8pPr>
      <a:lvl9pPr marL="1828800" algn="ctr" rtl="0" fontAlgn="base">
        <a:spcBef>
          <a:spcPct val="0"/>
        </a:spcBef>
        <a:spcAft>
          <a:spcPct val="0"/>
        </a:spcAft>
        <a:defRPr sz="4400">
          <a:solidFill>
            <a:srgbClr val="0B87D6"/>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chemeClr val="bg2"/>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A6A6A6"/>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A6A6A6"/>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video" Target="https://www.youtube.com/embed/3-dRnOoNIbo?feature=oembed" TargetMode="Externa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www.chop.edu/centers-programs/vaccine-education-center"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www.chop.edu/centers-programs/vaccine-education-center"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www.chop.edu/centers-programs/vaccine-education-center/about"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customXml" Target="../ink/ink2.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hyperlink" Target="http://medlineplus.gov/"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hemeOverride" Target="../theme/themeOverride1.xml"/><Relationship Id="rId5" Type="http://schemas.openxmlformats.org/officeDocument/2006/relationships/image" Target="../media/image76.jpeg"/><Relationship Id="rId4" Type="http://schemas.openxmlformats.org/officeDocument/2006/relationships/hyperlink" Target="https://immunizekansascoalition.org/vfof.asp"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s://publichealthcollaborative.org/misinformation-alerts/"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49B5-2EEA-4C93-ACAE-DA9126763A54}"/>
              </a:ext>
            </a:extLst>
          </p:cNvPr>
          <p:cNvSpPr>
            <a:spLocks noGrp="1"/>
          </p:cNvSpPr>
          <p:nvPr>
            <p:ph type="ctrTitle"/>
          </p:nvPr>
        </p:nvSpPr>
        <p:spPr>
          <a:xfrm>
            <a:off x="103909" y="2822675"/>
            <a:ext cx="8720547" cy="1373070"/>
          </a:xfrm>
        </p:spPr>
        <p:txBody>
          <a:bodyPr/>
          <a:lstStyle/>
          <a:p>
            <a:r>
              <a:rPr lang="en-US" dirty="0"/>
              <a:t>Identifying Vaccine Misinformation</a:t>
            </a:r>
          </a:p>
        </p:txBody>
      </p:sp>
      <p:sp>
        <p:nvSpPr>
          <p:cNvPr id="3" name="Subtitle 2">
            <a:extLst>
              <a:ext uri="{FF2B5EF4-FFF2-40B4-BE49-F238E27FC236}">
                <a16:creationId xmlns:a16="http://schemas.microsoft.com/office/drawing/2014/main" id="{9279CA02-AD27-4BDA-8447-5A1E75850DF6}"/>
              </a:ext>
            </a:extLst>
          </p:cNvPr>
          <p:cNvSpPr>
            <a:spLocks noGrp="1"/>
          </p:cNvSpPr>
          <p:nvPr>
            <p:ph type="subTitle" idx="1"/>
          </p:nvPr>
        </p:nvSpPr>
        <p:spPr/>
        <p:txBody>
          <a:bodyPr vert="horz" lIns="91440" tIns="45720" rIns="91440" bIns="45720" rtlCol="0" anchor="t">
            <a:normAutofit/>
          </a:bodyPr>
          <a:lstStyle/>
          <a:p>
            <a:endParaRPr lang="en-US" sz="3600" dirty="0"/>
          </a:p>
        </p:txBody>
      </p:sp>
      <p:pic>
        <p:nvPicPr>
          <p:cNvPr id="4" name="Content Placeholder 7">
            <a:extLst>
              <a:ext uri="{FF2B5EF4-FFF2-40B4-BE49-F238E27FC236}">
                <a16:creationId xmlns:a16="http://schemas.microsoft.com/office/drawing/2014/main" id="{11E806CE-3657-4FE0-9092-7E06E470E654}"/>
              </a:ext>
            </a:extLst>
          </p:cNvPr>
          <p:cNvPicPr>
            <a:picLocks noChangeAspect="1"/>
          </p:cNvPicPr>
          <p:nvPr/>
        </p:nvPicPr>
        <p:blipFill>
          <a:blip r:embed="rId3"/>
          <a:stretch>
            <a:fillRect/>
          </a:stretch>
        </p:blipFill>
        <p:spPr>
          <a:xfrm>
            <a:off x="9371985" y="2963044"/>
            <a:ext cx="2716106" cy="914400"/>
          </a:xfrm>
          <a:prstGeom prst="rect">
            <a:avLst/>
          </a:prstGeom>
        </p:spPr>
      </p:pic>
    </p:spTree>
    <p:extLst>
      <p:ext uri="{BB962C8B-B14F-4D97-AF65-F5344CB8AC3E}">
        <p14:creationId xmlns:p14="http://schemas.microsoft.com/office/powerpoint/2010/main" val="3506675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3D358-1322-6ABE-DAEE-E26FE9551905}"/>
              </a:ext>
            </a:extLst>
          </p:cNvPr>
          <p:cNvSpPr>
            <a:spLocks noGrp="1"/>
          </p:cNvSpPr>
          <p:nvPr>
            <p:ph type="title"/>
          </p:nvPr>
        </p:nvSpPr>
        <p:spPr/>
        <p:txBody>
          <a:bodyPr>
            <a:normAutofit fontScale="90000"/>
          </a:bodyPr>
          <a:lstStyle/>
          <a:p>
            <a:r>
              <a:rPr lang="en-US"/>
              <a:t>Possibility #2: Possible protective effect</a:t>
            </a:r>
          </a:p>
        </p:txBody>
      </p:sp>
      <p:pic>
        <p:nvPicPr>
          <p:cNvPr id="4" name="Picture 4" descr="A picture containing diagram&#10;&#10;Description automatically generated">
            <a:extLst>
              <a:ext uri="{FF2B5EF4-FFF2-40B4-BE49-F238E27FC236}">
                <a16:creationId xmlns:a16="http://schemas.microsoft.com/office/drawing/2014/main" id="{42FD8BAF-1038-366B-203C-3187853456C0}"/>
              </a:ext>
            </a:extLst>
          </p:cNvPr>
          <p:cNvPicPr>
            <a:picLocks noChangeAspect="1"/>
          </p:cNvPicPr>
          <p:nvPr/>
        </p:nvPicPr>
        <p:blipFill rotWithShape="1">
          <a:blip r:embed="rId3"/>
          <a:srcRect l="5818" t="10335" r="5818" b="12849"/>
          <a:stretch/>
        </p:blipFill>
        <p:spPr>
          <a:xfrm>
            <a:off x="4684613" y="2747001"/>
            <a:ext cx="7047390" cy="3464713"/>
          </a:xfrm>
          <a:prstGeom prst="rect">
            <a:avLst/>
          </a:prstGeom>
        </p:spPr>
      </p:pic>
      <p:sp>
        <p:nvSpPr>
          <p:cNvPr id="5" name="TextBox 4">
            <a:extLst>
              <a:ext uri="{FF2B5EF4-FFF2-40B4-BE49-F238E27FC236}">
                <a16:creationId xmlns:a16="http://schemas.microsoft.com/office/drawing/2014/main" id="{5ABECA69-B59D-6BF4-5589-D6A01B4817F5}"/>
              </a:ext>
            </a:extLst>
          </p:cNvPr>
          <p:cNvSpPr txBox="1"/>
          <p:nvPr/>
        </p:nvSpPr>
        <p:spPr>
          <a:xfrm>
            <a:off x="612737" y="3360065"/>
            <a:ext cx="364472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70C0"/>
                </a:solidFill>
                <a:latin typeface="Trebuchet MS"/>
              </a:rPr>
              <a:t>Hypothesis: People exposed to having a cell phone were </a:t>
            </a:r>
            <a:r>
              <a:rPr lang="en-US" sz="2400" b="1" dirty="0">
                <a:solidFill>
                  <a:srgbClr val="0070C0"/>
                </a:solidFill>
                <a:latin typeface="Trebuchet MS"/>
              </a:rPr>
              <a:t>LESS likely </a:t>
            </a:r>
            <a:r>
              <a:rPr lang="en-US" sz="2400" dirty="0">
                <a:solidFill>
                  <a:srgbClr val="0070C0"/>
                </a:solidFill>
                <a:latin typeface="Trebuchet MS"/>
              </a:rPr>
              <a:t>to have the disease.</a:t>
            </a:r>
          </a:p>
        </p:txBody>
      </p:sp>
      <p:sp>
        <p:nvSpPr>
          <p:cNvPr id="9" name="TextBox 8">
            <a:extLst>
              <a:ext uri="{FF2B5EF4-FFF2-40B4-BE49-F238E27FC236}">
                <a16:creationId xmlns:a16="http://schemas.microsoft.com/office/drawing/2014/main" id="{E0CA10B7-AFD6-E99A-8CAF-594B62B9147E}"/>
              </a:ext>
            </a:extLst>
          </p:cNvPr>
          <p:cNvSpPr txBox="1"/>
          <p:nvPr/>
        </p:nvSpPr>
        <p:spPr>
          <a:xfrm>
            <a:off x="614218" y="1839987"/>
            <a:ext cx="1020221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latin typeface="Trebuchet MS"/>
              </a:rPr>
              <a:t>It may be that if we checked 100 (randomly selected) people, </a:t>
            </a:r>
            <a:endParaRPr lang="en-US" dirty="0"/>
          </a:p>
          <a:p>
            <a:r>
              <a:rPr lang="en-US" sz="2400" b="1" dirty="0">
                <a:solidFill>
                  <a:srgbClr val="003B68"/>
                </a:solidFill>
                <a:latin typeface="Trebuchet MS"/>
              </a:rPr>
              <a:t>we'd find this.</a:t>
            </a:r>
            <a:endParaRPr lang="en-US"/>
          </a:p>
          <a:p>
            <a:endParaRPr lang="en-US">
              <a:solidFill>
                <a:srgbClr val="000000"/>
              </a:solidFill>
              <a:latin typeface="var(--font-family-body)"/>
            </a:endParaRPr>
          </a:p>
        </p:txBody>
      </p:sp>
    </p:spTree>
    <p:extLst>
      <p:ext uri="{BB962C8B-B14F-4D97-AF65-F5344CB8AC3E}">
        <p14:creationId xmlns:p14="http://schemas.microsoft.com/office/powerpoint/2010/main" val="2613858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87C8-713C-B250-20D2-15CA39E17DEC}"/>
              </a:ext>
            </a:extLst>
          </p:cNvPr>
          <p:cNvSpPr>
            <a:spLocks noGrp="1"/>
          </p:cNvSpPr>
          <p:nvPr>
            <p:ph type="title"/>
          </p:nvPr>
        </p:nvSpPr>
        <p:spPr/>
        <p:txBody>
          <a:bodyPr/>
          <a:lstStyle/>
          <a:p>
            <a:r>
              <a:rPr lang="en-US"/>
              <a:t>Possibility #3: Danger Signal</a:t>
            </a:r>
          </a:p>
        </p:txBody>
      </p:sp>
      <p:pic>
        <p:nvPicPr>
          <p:cNvPr id="4" name="Picture 4" descr="A picture containing diagram&#10;&#10;Description automatically generated">
            <a:extLst>
              <a:ext uri="{FF2B5EF4-FFF2-40B4-BE49-F238E27FC236}">
                <a16:creationId xmlns:a16="http://schemas.microsoft.com/office/drawing/2014/main" id="{29FC17E2-84B0-ECD1-3079-20F75C91EAB0}"/>
              </a:ext>
            </a:extLst>
          </p:cNvPr>
          <p:cNvPicPr>
            <a:picLocks noChangeAspect="1"/>
          </p:cNvPicPr>
          <p:nvPr/>
        </p:nvPicPr>
        <p:blipFill rotWithShape="1">
          <a:blip r:embed="rId3"/>
          <a:srcRect l="5625" t="10937" r="5750" b="12500"/>
          <a:stretch/>
        </p:blipFill>
        <p:spPr>
          <a:xfrm>
            <a:off x="5036941" y="2764636"/>
            <a:ext cx="6584666" cy="3174904"/>
          </a:xfrm>
          <a:prstGeom prst="rect">
            <a:avLst/>
          </a:prstGeom>
        </p:spPr>
      </p:pic>
      <p:sp>
        <p:nvSpPr>
          <p:cNvPr id="5" name="TextBox 4">
            <a:extLst>
              <a:ext uri="{FF2B5EF4-FFF2-40B4-BE49-F238E27FC236}">
                <a16:creationId xmlns:a16="http://schemas.microsoft.com/office/drawing/2014/main" id="{3E96EA25-A19C-A346-BAE4-1F7BAA031296}"/>
              </a:ext>
            </a:extLst>
          </p:cNvPr>
          <p:cNvSpPr txBox="1"/>
          <p:nvPr/>
        </p:nvSpPr>
        <p:spPr>
          <a:xfrm>
            <a:off x="678288" y="3543837"/>
            <a:ext cx="383790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70C0"/>
                </a:solidFill>
              </a:rPr>
              <a:t>Hypothesis: People exposed to the cell phone were </a:t>
            </a:r>
            <a:r>
              <a:rPr lang="en-US" sz="2400" b="1" dirty="0">
                <a:solidFill>
                  <a:srgbClr val="0070C0"/>
                </a:solidFill>
              </a:rPr>
              <a:t>MORE likely </a:t>
            </a:r>
            <a:r>
              <a:rPr lang="en-US" sz="2400" dirty="0">
                <a:solidFill>
                  <a:srgbClr val="0070C0"/>
                </a:solidFill>
              </a:rPr>
              <a:t>to have the disease.</a:t>
            </a:r>
          </a:p>
        </p:txBody>
      </p:sp>
      <p:sp>
        <p:nvSpPr>
          <p:cNvPr id="9" name="TextBox 8">
            <a:extLst>
              <a:ext uri="{FF2B5EF4-FFF2-40B4-BE49-F238E27FC236}">
                <a16:creationId xmlns:a16="http://schemas.microsoft.com/office/drawing/2014/main" id="{307A5689-2318-BE27-0702-CFEA734024F9}"/>
              </a:ext>
            </a:extLst>
          </p:cNvPr>
          <p:cNvSpPr txBox="1"/>
          <p:nvPr/>
        </p:nvSpPr>
        <p:spPr>
          <a:xfrm>
            <a:off x="614218" y="1839987"/>
            <a:ext cx="1020221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latin typeface="Trebuchet MS"/>
              </a:rPr>
              <a:t>It may be that if we checked 100 (randomly selected) people, </a:t>
            </a:r>
            <a:endParaRPr lang="en-US" dirty="0"/>
          </a:p>
          <a:p>
            <a:r>
              <a:rPr lang="en-US" sz="2400" b="1" dirty="0">
                <a:solidFill>
                  <a:srgbClr val="003B68"/>
                </a:solidFill>
                <a:latin typeface="Trebuchet MS"/>
              </a:rPr>
              <a:t>we'd find this.</a:t>
            </a:r>
            <a:endParaRPr lang="en-US" dirty="0"/>
          </a:p>
          <a:p>
            <a:endParaRPr lang="en-US" dirty="0">
              <a:solidFill>
                <a:srgbClr val="000000"/>
              </a:solidFill>
              <a:latin typeface="var(--font-family-body)"/>
            </a:endParaRPr>
          </a:p>
        </p:txBody>
      </p:sp>
    </p:spTree>
    <p:extLst>
      <p:ext uri="{BB962C8B-B14F-4D97-AF65-F5344CB8AC3E}">
        <p14:creationId xmlns:p14="http://schemas.microsoft.com/office/powerpoint/2010/main" val="1692749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9E3D-05EF-B9F6-1A48-596D7435DEAA}"/>
              </a:ext>
            </a:extLst>
          </p:cNvPr>
          <p:cNvSpPr>
            <a:spLocks noGrp="1"/>
          </p:cNvSpPr>
          <p:nvPr>
            <p:ph type="title"/>
          </p:nvPr>
        </p:nvSpPr>
        <p:spPr/>
        <p:txBody>
          <a:bodyPr/>
          <a:lstStyle/>
          <a:p>
            <a:r>
              <a:rPr lang="en-US"/>
              <a:t>Key Point</a:t>
            </a:r>
          </a:p>
        </p:txBody>
      </p:sp>
      <p:sp>
        <p:nvSpPr>
          <p:cNvPr id="3" name="Content Placeholder 2">
            <a:extLst>
              <a:ext uri="{FF2B5EF4-FFF2-40B4-BE49-F238E27FC236}">
                <a16:creationId xmlns:a16="http://schemas.microsoft.com/office/drawing/2014/main" id="{1FFE6C1B-B357-7E3F-E175-7C05FD2033BC}"/>
              </a:ext>
            </a:extLst>
          </p:cNvPr>
          <p:cNvSpPr>
            <a:spLocks noGrp="1"/>
          </p:cNvSpPr>
          <p:nvPr>
            <p:ph idx="1"/>
          </p:nvPr>
        </p:nvSpPr>
        <p:spPr>
          <a:xfrm>
            <a:off x="617499" y="1954918"/>
            <a:ext cx="9801430" cy="3599316"/>
          </a:xfrm>
        </p:spPr>
        <p:txBody>
          <a:bodyPr vert="horz" lIns="91440" tIns="45720" rIns="91440" bIns="45720" rtlCol="0" anchor="t">
            <a:normAutofit/>
          </a:bodyPr>
          <a:lstStyle/>
          <a:p>
            <a:pPr marL="0" indent="0">
              <a:buNone/>
            </a:pPr>
            <a:r>
              <a:rPr lang="en-US" sz="3000" b="1" dirty="0">
                <a:solidFill>
                  <a:srgbClr val="003B68"/>
                </a:solidFill>
                <a:latin typeface="Trebuchet MS"/>
                <a:ea typeface="Merriweather"/>
                <a:cs typeface="Merriweather"/>
              </a:rPr>
              <a:t>Whether</a:t>
            </a:r>
            <a:r>
              <a:rPr lang="en-US" sz="3000" b="1" i="0" dirty="0">
                <a:solidFill>
                  <a:srgbClr val="003B68"/>
                </a:solidFill>
                <a:latin typeface="Trebuchet MS"/>
                <a:ea typeface="Merriweather"/>
                <a:cs typeface="Merriweather"/>
              </a:rPr>
              <a:t> </a:t>
            </a:r>
            <a:r>
              <a:rPr lang="en-US" sz="3000" b="1" dirty="0">
                <a:solidFill>
                  <a:srgbClr val="003B68"/>
                </a:solidFill>
                <a:latin typeface="Trebuchet MS"/>
                <a:ea typeface="Merriweather"/>
                <a:cs typeface="Merriweather"/>
              </a:rPr>
              <a:t>or not an</a:t>
            </a:r>
            <a:r>
              <a:rPr lang="en-US" sz="3000" b="1" i="0" dirty="0">
                <a:solidFill>
                  <a:srgbClr val="003B68"/>
                </a:solidFill>
                <a:latin typeface="Trebuchet MS"/>
                <a:ea typeface="Merriweather"/>
                <a:cs typeface="Merriweather"/>
              </a:rPr>
              <a:t> exposure</a:t>
            </a:r>
            <a:r>
              <a:rPr lang="en-US" sz="3000" b="1" dirty="0">
                <a:solidFill>
                  <a:srgbClr val="003B68"/>
                </a:solidFill>
                <a:latin typeface="Trebuchet MS"/>
                <a:ea typeface="Merriweather"/>
                <a:cs typeface="Merriweather"/>
              </a:rPr>
              <a:t> affects the</a:t>
            </a:r>
            <a:r>
              <a:rPr lang="en-US" sz="3000" b="1" i="0" dirty="0">
                <a:solidFill>
                  <a:srgbClr val="003B68"/>
                </a:solidFill>
                <a:latin typeface="Trebuchet MS"/>
                <a:ea typeface="Merriweather"/>
                <a:cs typeface="Merriweather"/>
              </a:rPr>
              <a:t> likelihood of a condition requires </a:t>
            </a:r>
            <a:r>
              <a:rPr lang="en-US" sz="3000" b="1" i="0" dirty="0">
                <a:solidFill>
                  <a:srgbClr val="0070C0"/>
                </a:solidFill>
                <a:latin typeface="Trebuchet MS"/>
                <a:ea typeface="Merriweather"/>
                <a:cs typeface="Merriweather"/>
              </a:rPr>
              <a:t>four key pieces of information</a:t>
            </a:r>
            <a:r>
              <a:rPr lang="en-US" sz="3000" b="1" i="0" dirty="0">
                <a:solidFill>
                  <a:srgbClr val="003B68"/>
                </a:solidFill>
                <a:latin typeface="Trebuchet MS"/>
                <a:ea typeface="Merriweather"/>
                <a:cs typeface="Merriweather"/>
              </a:rPr>
              <a:t>.</a:t>
            </a:r>
            <a:br>
              <a:rPr lang="en-US" sz="3000" b="1" dirty="0"/>
            </a:br>
            <a:br>
              <a:rPr lang="en-US" sz="3000" b="1" dirty="0"/>
            </a:br>
            <a:r>
              <a:rPr lang="en-US" sz="2800" b="1" i="0" dirty="0">
                <a:solidFill>
                  <a:srgbClr val="003B68"/>
                </a:solidFill>
                <a:latin typeface="Trebuchet MS"/>
                <a:ea typeface="Merriweather"/>
                <a:cs typeface="Merriweather"/>
              </a:rPr>
              <a:t>If we don't have all four pieces of information, we are still in what might be called the "speculation phase."</a:t>
            </a:r>
            <a:endParaRPr lang="en-US" sz="2800" dirty="0">
              <a:solidFill>
                <a:srgbClr val="003B68"/>
              </a:solidFill>
              <a:latin typeface="Trebuchet MS"/>
            </a:endParaRPr>
          </a:p>
        </p:txBody>
      </p:sp>
      <p:pic>
        <p:nvPicPr>
          <p:cNvPr id="6" name="Picture 6" descr="A picture containing handwear, clothing&#10;&#10;Description automatically generated">
            <a:extLst>
              <a:ext uri="{FF2B5EF4-FFF2-40B4-BE49-F238E27FC236}">
                <a16:creationId xmlns:a16="http://schemas.microsoft.com/office/drawing/2014/main" id="{AD8281F3-2A2E-1CD2-82C9-517CFD01EF95}"/>
              </a:ext>
            </a:extLst>
          </p:cNvPr>
          <p:cNvPicPr>
            <a:picLocks noChangeAspect="1"/>
          </p:cNvPicPr>
          <p:nvPr/>
        </p:nvPicPr>
        <p:blipFill>
          <a:blip r:embed="rId3"/>
          <a:stretch>
            <a:fillRect/>
          </a:stretch>
        </p:blipFill>
        <p:spPr>
          <a:xfrm>
            <a:off x="9226062" y="2921978"/>
            <a:ext cx="3329354" cy="4155830"/>
          </a:xfrm>
          <a:prstGeom prst="rect">
            <a:avLst/>
          </a:prstGeom>
        </p:spPr>
      </p:pic>
    </p:spTree>
    <p:extLst>
      <p:ext uri="{BB962C8B-B14F-4D97-AF65-F5344CB8AC3E}">
        <p14:creationId xmlns:p14="http://schemas.microsoft.com/office/powerpoint/2010/main" val="2732021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8928-0D66-6246-445B-AE1BF248765C}"/>
              </a:ext>
            </a:extLst>
          </p:cNvPr>
          <p:cNvSpPr>
            <a:spLocks noGrp="1"/>
          </p:cNvSpPr>
          <p:nvPr>
            <p:ph type="title"/>
          </p:nvPr>
        </p:nvSpPr>
        <p:spPr/>
        <p:txBody>
          <a:bodyPr/>
          <a:lstStyle/>
          <a:p>
            <a:r>
              <a:rPr lang="en-US"/>
              <a:t>Confounding Factors</a:t>
            </a:r>
          </a:p>
        </p:txBody>
      </p:sp>
      <p:sp>
        <p:nvSpPr>
          <p:cNvPr id="3" name="Content Placeholder 2">
            <a:extLst>
              <a:ext uri="{FF2B5EF4-FFF2-40B4-BE49-F238E27FC236}">
                <a16:creationId xmlns:a16="http://schemas.microsoft.com/office/drawing/2014/main" id="{F0A68FCA-7FF0-9605-8C54-6410423A119A}"/>
              </a:ext>
            </a:extLst>
          </p:cNvPr>
          <p:cNvSpPr>
            <a:spLocks noGrp="1"/>
          </p:cNvSpPr>
          <p:nvPr>
            <p:ph idx="1"/>
          </p:nvPr>
        </p:nvSpPr>
        <p:spPr>
          <a:xfrm>
            <a:off x="617499" y="1770191"/>
            <a:ext cx="7210631" cy="1184363"/>
          </a:xfrm>
        </p:spPr>
        <p:txBody>
          <a:bodyPr vert="horz" lIns="91440" tIns="45720" rIns="91440" bIns="45720" rtlCol="0" anchor="t">
            <a:normAutofit/>
          </a:bodyPr>
          <a:lstStyle/>
          <a:p>
            <a:pPr marL="0" indent="0">
              <a:buNone/>
            </a:pPr>
            <a:r>
              <a:rPr lang="en-US" b="1" i="0" dirty="0">
                <a:solidFill>
                  <a:srgbClr val="003B68"/>
                </a:solidFill>
                <a:latin typeface="Trebuchet MS"/>
                <a:ea typeface="var(--font-family-body)"/>
                <a:cs typeface="var(--font-family-body)"/>
              </a:rPr>
              <a:t>Let's imagine that you read a story talking about a study that shows:</a:t>
            </a:r>
            <a:r>
              <a:rPr lang="en-US" b="1" dirty="0">
                <a:solidFill>
                  <a:srgbClr val="003B68"/>
                </a:solidFill>
                <a:latin typeface="Trebuchet MS"/>
                <a:ea typeface="var(--font-family-body)"/>
                <a:cs typeface="var(--font-family-body)"/>
              </a:rPr>
              <a:t> </a:t>
            </a:r>
            <a:r>
              <a:rPr lang="en-US" b="0" i="1" dirty="0">
                <a:solidFill>
                  <a:srgbClr val="0070C0"/>
                </a:solidFill>
                <a:latin typeface="var(--font-family-body)"/>
                <a:ea typeface="var(--font-family-body)"/>
                <a:cs typeface="var(--font-family-body)"/>
              </a:rPr>
              <a:t>Men who carried matches in their pocket are more likely to develop lung cancer</a:t>
            </a:r>
            <a:r>
              <a:rPr lang="en-US" i="1" dirty="0">
                <a:solidFill>
                  <a:srgbClr val="0070C0"/>
                </a:solidFill>
                <a:latin typeface="var(--font-family-body)"/>
                <a:ea typeface="var(--font-family-body)"/>
                <a:cs typeface="var(--font-family-body)"/>
              </a:rPr>
              <a:t>.</a:t>
            </a:r>
            <a:endParaRPr lang="en-US" dirty="0">
              <a:solidFill>
                <a:srgbClr val="003B68"/>
              </a:solidFill>
              <a:latin typeface="Trebuchet MS"/>
            </a:endParaRPr>
          </a:p>
        </p:txBody>
      </p:sp>
      <p:pic>
        <p:nvPicPr>
          <p:cNvPr id="4" name="Picture 4" descr="A picture containing match&#10;&#10;Description automatically generated">
            <a:extLst>
              <a:ext uri="{FF2B5EF4-FFF2-40B4-BE49-F238E27FC236}">
                <a16:creationId xmlns:a16="http://schemas.microsoft.com/office/drawing/2014/main" id="{BF5E0B44-EB25-29C3-8F0C-0A1FE0D933FB}"/>
              </a:ext>
            </a:extLst>
          </p:cNvPr>
          <p:cNvPicPr>
            <a:picLocks noChangeAspect="1"/>
          </p:cNvPicPr>
          <p:nvPr/>
        </p:nvPicPr>
        <p:blipFill>
          <a:blip r:embed="rId3"/>
          <a:stretch>
            <a:fillRect/>
          </a:stretch>
        </p:blipFill>
        <p:spPr>
          <a:xfrm>
            <a:off x="621323" y="2523393"/>
            <a:ext cx="3399692" cy="4249615"/>
          </a:xfrm>
          <a:prstGeom prst="rect">
            <a:avLst/>
          </a:prstGeom>
        </p:spPr>
      </p:pic>
      <p:pic>
        <p:nvPicPr>
          <p:cNvPr id="5" name="Picture 5" descr="A picture containing logo&#10;&#10;Description automatically generated">
            <a:extLst>
              <a:ext uri="{FF2B5EF4-FFF2-40B4-BE49-F238E27FC236}">
                <a16:creationId xmlns:a16="http://schemas.microsoft.com/office/drawing/2014/main" id="{8FEA8BDC-4E63-4826-8C8C-E765E668E9B8}"/>
              </a:ext>
            </a:extLst>
          </p:cNvPr>
          <p:cNvPicPr>
            <a:picLocks noChangeAspect="1"/>
          </p:cNvPicPr>
          <p:nvPr/>
        </p:nvPicPr>
        <p:blipFill>
          <a:blip r:embed="rId4"/>
          <a:stretch>
            <a:fillRect/>
          </a:stretch>
        </p:blipFill>
        <p:spPr>
          <a:xfrm>
            <a:off x="3528646" y="3426069"/>
            <a:ext cx="2743200" cy="3429000"/>
          </a:xfrm>
          <a:prstGeom prst="rect">
            <a:avLst/>
          </a:prstGeom>
        </p:spPr>
      </p:pic>
      <p:sp>
        <p:nvSpPr>
          <p:cNvPr id="7" name="Content Placeholder 2">
            <a:extLst>
              <a:ext uri="{FF2B5EF4-FFF2-40B4-BE49-F238E27FC236}">
                <a16:creationId xmlns:a16="http://schemas.microsoft.com/office/drawing/2014/main" id="{D40C0037-81BD-5F8D-D1C4-1058C47EBE99}"/>
              </a:ext>
            </a:extLst>
          </p:cNvPr>
          <p:cNvSpPr txBox="1">
            <a:spLocks/>
          </p:cNvSpPr>
          <p:nvPr/>
        </p:nvSpPr>
        <p:spPr>
          <a:xfrm>
            <a:off x="6549376" y="3352807"/>
            <a:ext cx="5334939" cy="35993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a:solidFill>
                  <a:srgbClr val="003B68"/>
                </a:solidFill>
                <a:latin typeface="Trebuchet MS"/>
                <a:ea typeface="var(--font-family-body)"/>
                <a:cs typeface="var(--font-family-body)"/>
              </a:rPr>
              <a:t>Matches are made of an oxidizing agent, mixed with sulfur, fillers and glass powder. </a:t>
            </a:r>
            <a:endParaRPr lang="en-US" dirty="0"/>
          </a:p>
          <a:p>
            <a:pPr marL="0" indent="0">
              <a:buFont typeface="Arial" panose="020B0604020202020204" pitchFamily="34" charset="0"/>
              <a:buNone/>
            </a:pPr>
            <a:r>
              <a:rPr lang="en-US" dirty="0">
                <a:solidFill>
                  <a:srgbClr val="003B68"/>
                </a:solidFill>
                <a:latin typeface="Trebuchet MS"/>
                <a:ea typeface="var(--font-family-body)"/>
                <a:cs typeface="var(--font-family-body)"/>
              </a:rPr>
              <a:t>The reporter implies that there might be something about one of these ingredients that causes lung cancer and concludes that the findings "are very controversial."</a:t>
            </a:r>
            <a:endParaRPr lang="en-US" dirty="0">
              <a:solidFill>
                <a:srgbClr val="003B68"/>
              </a:solidFill>
              <a:latin typeface="Trebuchet MS"/>
            </a:endParaRPr>
          </a:p>
        </p:txBody>
      </p:sp>
    </p:spTree>
    <p:extLst>
      <p:ext uri="{BB962C8B-B14F-4D97-AF65-F5344CB8AC3E}">
        <p14:creationId xmlns:p14="http://schemas.microsoft.com/office/powerpoint/2010/main" val="3884013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28BA5-BDC3-DCC3-9BF5-9AAE8DFE565D}"/>
              </a:ext>
            </a:extLst>
          </p:cNvPr>
          <p:cNvSpPr>
            <a:spLocks noGrp="1"/>
          </p:cNvSpPr>
          <p:nvPr>
            <p:ph type="title"/>
          </p:nvPr>
        </p:nvSpPr>
        <p:spPr/>
        <p:txBody>
          <a:bodyPr/>
          <a:lstStyle/>
          <a:p>
            <a:r>
              <a:rPr lang="en-US" dirty="0"/>
              <a:t>Consider this…</a:t>
            </a:r>
          </a:p>
        </p:txBody>
      </p:sp>
      <p:sp>
        <p:nvSpPr>
          <p:cNvPr id="3" name="Content Placeholder 2">
            <a:extLst>
              <a:ext uri="{FF2B5EF4-FFF2-40B4-BE49-F238E27FC236}">
                <a16:creationId xmlns:a16="http://schemas.microsoft.com/office/drawing/2014/main" id="{6CA4F48D-203D-14F9-F6B3-E53329F8106B}"/>
              </a:ext>
            </a:extLst>
          </p:cNvPr>
          <p:cNvSpPr>
            <a:spLocks noGrp="1"/>
          </p:cNvSpPr>
          <p:nvPr>
            <p:ph idx="1"/>
          </p:nvPr>
        </p:nvSpPr>
        <p:spPr/>
        <p:txBody>
          <a:bodyPr vert="horz" lIns="91440" tIns="45720" rIns="91440" bIns="45720" rtlCol="0" anchor="t">
            <a:normAutofit lnSpcReduction="10000"/>
          </a:bodyPr>
          <a:lstStyle/>
          <a:p>
            <a:pPr marL="0" indent="0">
              <a:buNone/>
            </a:pPr>
            <a:r>
              <a:rPr lang="en-US" b="0" i="0" u="none" strike="noStrike" dirty="0">
                <a:solidFill>
                  <a:srgbClr val="003B68"/>
                </a:solidFill>
                <a:latin typeface="Trebuchet MS"/>
                <a:ea typeface="Arial"/>
                <a:cs typeface="Arial"/>
              </a:rPr>
              <a:t>In your opinion, </a:t>
            </a:r>
            <a:r>
              <a:rPr lang="en-US" b="1" i="0" u="none" strike="noStrike" dirty="0">
                <a:solidFill>
                  <a:srgbClr val="003B68"/>
                </a:solidFill>
                <a:latin typeface="Trebuchet MS"/>
                <a:ea typeface="Arial"/>
                <a:cs typeface="Arial"/>
              </a:rPr>
              <a:t>which of the following is the most likely reason</a:t>
            </a:r>
            <a:r>
              <a:rPr lang="en-US" b="0" i="0" u="none" strike="noStrike" dirty="0">
                <a:solidFill>
                  <a:srgbClr val="003B68"/>
                </a:solidFill>
                <a:latin typeface="Trebuchet MS"/>
                <a:ea typeface="Arial"/>
                <a:cs typeface="Arial"/>
              </a:rPr>
              <a:t> that, "</a:t>
            </a:r>
            <a:r>
              <a:rPr lang="en-US" b="0" i="1" u="none" strike="noStrike" dirty="0">
                <a:solidFill>
                  <a:srgbClr val="003B68"/>
                </a:solidFill>
                <a:latin typeface="Trebuchet MS"/>
                <a:ea typeface="Arial"/>
                <a:cs typeface="Arial"/>
              </a:rPr>
              <a:t>Men who carried matches in their pocket are more likely to develop lung cancer</a:t>
            </a:r>
            <a:r>
              <a:rPr lang="en-US" dirty="0">
                <a:solidFill>
                  <a:srgbClr val="003B68"/>
                </a:solidFill>
                <a:latin typeface="Trebuchet MS"/>
                <a:ea typeface="Arial"/>
                <a:cs typeface="Arial"/>
              </a:rPr>
              <a:t>"</a:t>
            </a:r>
            <a:r>
              <a:rPr lang="en-US" b="0" i="0" dirty="0">
                <a:solidFill>
                  <a:srgbClr val="003B68"/>
                </a:solidFill>
                <a:latin typeface="Trebuchet MS"/>
                <a:ea typeface="Arial"/>
                <a:cs typeface="Arial"/>
              </a:rPr>
              <a:t>​</a:t>
            </a:r>
            <a:r>
              <a:rPr lang="en-US" dirty="0">
                <a:solidFill>
                  <a:srgbClr val="003B68"/>
                </a:solidFill>
                <a:latin typeface="Trebuchet MS"/>
                <a:ea typeface="Arial"/>
                <a:cs typeface="Arial"/>
              </a:rPr>
              <a:t>?</a:t>
            </a:r>
            <a:br>
              <a:rPr lang="en-US" dirty="0">
                <a:solidFill>
                  <a:srgbClr val="003B68"/>
                </a:solidFill>
                <a:latin typeface="Trebuchet MS"/>
                <a:ea typeface="Arial"/>
                <a:cs typeface="Arial"/>
              </a:rPr>
            </a:br>
            <a:endParaRPr lang="en-US" dirty="0"/>
          </a:p>
          <a:p>
            <a:pPr marL="457200" lvl="1" indent="0" algn="l" rtl="0">
              <a:buNone/>
            </a:pPr>
            <a:r>
              <a:rPr lang="en-US" sz="2400" b="0" i="0" u="none" strike="noStrike" dirty="0">
                <a:solidFill>
                  <a:srgbClr val="0070C0"/>
                </a:solidFill>
                <a:latin typeface="Trebuchet MS"/>
                <a:ea typeface="Arial"/>
                <a:cs typeface="Arial"/>
              </a:rPr>
              <a:t>The cancer was caused by touching the oxidizing agent</a:t>
            </a:r>
            <a:r>
              <a:rPr lang="en-US" sz="2400" b="0" i="0" dirty="0">
                <a:solidFill>
                  <a:srgbClr val="0070C0"/>
                </a:solidFill>
                <a:latin typeface="Trebuchet MS"/>
                <a:ea typeface="Arial"/>
                <a:cs typeface="Arial"/>
              </a:rPr>
              <a:t>​</a:t>
            </a:r>
          </a:p>
          <a:p>
            <a:pPr marL="457200" lvl="1" indent="0">
              <a:buNone/>
            </a:pPr>
            <a:endParaRPr lang="en-US" sz="2400" dirty="0">
              <a:solidFill>
                <a:srgbClr val="0070C0"/>
              </a:solidFill>
              <a:latin typeface="Trebuchet MS"/>
              <a:ea typeface="Arial"/>
              <a:cs typeface="Arial"/>
            </a:endParaRPr>
          </a:p>
          <a:p>
            <a:pPr marL="457200" lvl="1" indent="0" algn="l" rtl="0">
              <a:buNone/>
            </a:pPr>
            <a:r>
              <a:rPr lang="en-US" sz="2400" b="0" i="0" u="none" strike="noStrike" dirty="0">
                <a:solidFill>
                  <a:srgbClr val="0070C0"/>
                </a:solidFill>
                <a:latin typeface="Trebuchet MS"/>
                <a:ea typeface="Arial"/>
                <a:cs typeface="Arial"/>
              </a:rPr>
              <a:t>The cancer was caused by touching the glass powder</a:t>
            </a:r>
            <a:r>
              <a:rPr lang="en-US" sz="2400" b="0" i="0" dirty="0">
                <a:solidFill>
                  <a:srgbClr val="0070C0"/>
                </a:solidFill>
                <a:latin typeface="Trebuchet MS"/>
                <a:ea typeface="Arial"/>
                <a:cs typeface="Arial"/>
              </a:rPr>
              <a:t>​</a:t>
            </a:r>
          </a:p>
          <a:p>
            <a:pPr marL="457200" lvl="1" indent="0">
              <a:buNone/>
            </a:pPr>
            <a:endParaRPr lang="en-US" sz="2400" dirty="0">
              <a:solidFill>
                <a:srgbClr val="003B68"/>
              </a:solidFill>
              <a:latin typeface="Trebuchet MS"/>
              <a:ea typeface="Arial"/>
              <a:cs typeface="Arial"/>
            </a:endParaRPr>
          </a:p>
          <a:p>
            <a:pPr marL="457200" lvl="1" indent="0" algn="l" rtl="0">
              <a:buNone/>
            </a:pPr>
            <a:r>
              <a:rPr lang="en-US" sz="2400" b="0" i="0" u="none" strike="noStrike" dirty="0">
                <a:solidFill>
                  <a:srgbClr val="0070C0"/>
                </a:solidFill>
                <a:latin typeface="Trebuchet MS"/>
                <a:ea typeface="Arial"/>
                <a:cs typeface="Arial"/>
              </a:rPr>
              <a:t>People who carry matches in their pocket are more likely to smoke and smoking causes lung cancer</a:t>
            </a:r>
            <a:endParaRPr lang="en-US" sz="2400" dirty="0">
              <a:solidFill>
                <a:srgbClr val="0070C0"/>
              </a:solidFill>
            </a:endParaRPr>
          </a:p>
        </p:txBody>
      </p:sp>
      <p:pic>
        <p:nvPicPr>
          <p:cNvPr id="4" name="Picture 4" descr="Shape, circle&#10;&#10;Description automatically generated">
            <a:extLst>
              <a:ext uri="{FF2B5EF4-FFF2-40B4-BE49-F238E27FC236}">
                <a16:creationId xmlns:a16="http://schemas.microsoft.com/office/drawing/2014/main" id="{C0DEF173-3A3A-ADA5-34A9-ED29BBDF6C2F}"/>
              </a:ext>
            </a:extLst>
          </p:cNvPr>
          <p:cNvPicPr>
            <a:picLocks noChangeAspect="1"/>
          </p:cNvPicPr>
          <p:nvPr/>
        </p:nvPicPr>
        <p:blipFill>
          <a:blip r:embed="rId3"/>
          <a:stretch>
            <a:fillRect/>
          </a:stretch>
        </p:blipFill>
        <p:spPr>
          <a:xfrm flipH="1">
            <a:off x="527538" y="2898530"/>
            <a:ext cx="504092" cy="615463"/>
          </a:xfrm>
          <a:prstGeom prst="rect">
            <a:avLst/>
          </a:prstGeom>
        </p:spPr>
      </p:pic>
      <p:pic>
        <p:nvPicPr>
          <p:cNvPr id="5" name="Picture 4" descr="Shape, circle&#10;&#10;Description automatically generated">
            <a:extLst>
              <a:ext uri="{FF2B5EF4-FFF2-40B4-BE49-F238E27FC236}">
                <a16:creationId xmlns:a16="http://schemas.microsoft.com/office/drawing/2014/main" id="{5D338C33-E0B2-51B4-A637-79DB89642D09}"/>
              </a:ext>
            </a:extLst>
          </p:cNvPr>
          <p:cNvPicPr>
            <a:picLocks noChangeAspect="1"/>
          </p:cNvPicPr>
          <p:nvPr/>
        </p:nvPicPr>
        <p:blipFill>
          <a:blip r:embed="rId3"/>
          <a:stretch>
            <a:fillRect/>
          </a:stretch>
        </p:blipFill>
        <p:spPr>
          <a:xfrm flipH="1">
            <a:off x="527537" y="3613637"/>
            <a:ext cx="504092" cy="615463"/>
          </a:xfrm>
          <a:prstGeom prst="rect">
            <a:avLst/>
          </a:prstGeom>
        </p:spPr>
      </p:pic>
      <p:pic>
        <p:nvPicPr>
          <p:cNvPr id="6" name="Picture 5" descr="Shape, circle&#10;&#10;Description automatically generated">
            <a:extLst>
              <a:ext uri="{FF2B5EF4-FFF2-40B4-BE49-F238E27FC236}">
                <a16:creationId xmlns:a16="http://schemas.microsoft.com/office/drawing/2014/main" id="{B3EAEC16-0E5E-AB6E-01C3-2530D4557153}"/>
              </a:ext>
            </a:extLst>
          </p:cNvPr>
          <p:cNvPicPr>
            <a:picLocks noChangeAspect="1"/>
          </p:cNvPicPr>
          <p:nvPr/>
        </p:nvPicPr>
        <p:blipFill>
          <a:blip r:embed="rId3"/>
          <a:stretch>
            <a:fillRect/>
          </a:stretch>
        </p:blipFill>
        <p:spPr>
          <a:xfrm flipH="1">
            <a:off x="527536" y="4410806"/>
            <a:ext cx="504092" cy="615463"/>
          </a:xfrm>
          <a:prstGeom prst="rect">
            <a:avLst/>
          </a:prstGeom>
        </p:spPr>
      </p:pic>
      <p:pic>
        <p:nvPicPr>
          <p:cNvPr id="8" name="Picture 7" descr="Logo&#10;&#10;Description automatically generated">
            <a:extLst>
              <a:ext uri="{FF2B5EF4-FFF2-40B4-BE49-F238E27FC236}">
                <a16:creationId xmlns:a16="http://schemas.microsoft.com/office/drawing/2014/main" id="{F76BD204-B5A1-F0B1-91FF-E7B1538449F6}"/>
              </a:ext>
            </a:extLst>
          </p:cNvPr>
          <p:cNvPicPr>
            <a:picLocks noChangeAspect="1"/>
          </p:cNvPicPr>
          <p:nvPr/>
        </p:nvPicPr>
        <p:blipFill>
          <a:blip r:embed="rId4"/>
          <a:stretch>
            <a:fillRect/>
          </a:stretch>
        </p:blipFill>
        <p:spPr>
          <a:xfrm>
            <a:off x="9725180" y="2614336"/>
            <a:ext cx="2212109" cy="2759364"/>
          </a:xfrm>
          <a:prstGeom prst="rect">
            <a:avLst/>
          </a:prstGeom>
        </p:spPr>
      </p:pic>
    </p:spTree>
    <p:extLst>
      <p:ext uri="{BB962C8B-B14F-4D97-AF65-F5344CB8AC3E}">
        <p14:creationId xmlns:p14="http://schemas.microsoft.com/office/powerpoint/2010/main" val="1316167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A71635B7-4B02-6962-8B4B-7ACC9CB5EDCF}"/>
              </a:ext>
            </a:extLst>
          </p:cNvPr>
          <p:cNvPicPr>
            <a:picLocks noChangeAspect="1"/>
          </p:cNvPicPr>
          <p:nvPr/>
        </p:nvPicPr>
        <p:blipFill>
          <a:blip r:embed="rId3"/>
          <a:stretch>
            <a:fillRect/>
          </a:stretch>
        </p:blipFill>
        <p:spPr>
          <a:xfrm>
            <a:off x="527537" y="2898529"/>
            <a:ext cx="504093" cy="615463"/>
          </a:xfrm>
          <a:prstGeom prst="rect">
            <a:avLst/>
          </a:prstGeom>
        </p:spPr>
      </p:pic>
      <p:pic>
        <p:nvPicPr>
          <p:cNvPr id="7" name="Picture 7" descr="Icon&#10;&#10;Description automatically generated">
            <a:extLst>
              <a:ext uri="{FF2B5EF4-FFF2-40B4-BE49-F238E27FC236}">
                <a16:creationId xmlns:a16="http://schemas.microsoft.com/office/drawing/2014/main" id="{8392BEC4-1FEE-33F3-29F8-3E60651D0B9C}"/>
              </a:ext>
            </a:extLst>
          </p:cNvPr>
          <p:cNvPicPr>
            <a:picLocks noChangeAspect="1"/>
          </p:cNvPicPr>
          <p:nvPr/>
        </p:nvPicPr>
        <p:blipFill>
          <a:blip r:embed="rId4"/>
          <a:stretch>
            <a:fillRect/>
          </a:stretch>
        </p:blipFill>
        <p:spPr>
          <a:xfrm>
            <a:off x="527539" y="4410807"/>
            <a:ext cx="504094" cy="615463"/>
          </a:xfrm>
          <a:prstGeom prst="rect">
            <a:avLst/>
          </a:prstGeom>
        </p:spPr>
      </p:pic>
      <p:sp>
        <p:nvSpPr>
          <p:cNvPr id="2" name="Title 1">
            <a:extLst>
              <a:ext uri="{FF2B5EF4-FFF2-40B4-BE49-F238E27FC236}">
                <a16:creationId xmlns:a16="http://schemas.microsoft.com/office/drawing/2014/main" id="{9E228BA5-BDC3-DCC3-9BF5-9AAE8DFE565D}"/>
              </a:ext>
            </a:extLst>
          </p:cNvPr>
          <p:cNvSpPr>
            <a:spLocks noGrp="1"/>
          </p:cNvSpPr>
          <p:nvPr>
            <p:ph type="title"/>
          </p:nvPr>
        </p:nvSpPr>
        <p:spPr/>
        <p:txBody>
          <a:bodyPr/>
          <a:lstStyle/>
          <a:p>
            <a:r>
              <a:rPr lang="en-US" dirty="0"/>
              <a:t>Consider this…</a:t>
            </a:r>
          </a:p>
        </p:txBody>
      </p:sp>
      <p:sp>
        <p:nvSpPr>
          <p:cNvPr id="3" name="Content Placeholder 2">
            <a:extLst>
              <a:ext uri="{FF2B5EF4-FFF2-40B4-BE49-F238E27FC236}">
                <a16:creationId xmlns:a16="http://schemas.microsoft.com/office/drawing/2014/main" id="{6CA4F48D-203D-14F9-F6B3-E53329F8106B}"/>
              </a:ext>
            </a:extLst>
          </p:cNvPr>
          <p:cNvSpPr>
            <a:spLocks noGrp="1"/>
          </p:cNvSpPr>
          <p:nvPr>
            <p:ph idx="1"/>
          </p:nvPr>
        </p:nvSpPr>
        <p:spPr/>
        <p:txBody>
          <a:bodyPr vert="horz" lIns="91440" tIns="45720" rIns="91440" bIns="45720" rtlCol="0" anchor="t">
            <a:normAutofit lnSpcReduction="10000"/>
          </a:bodyPr>
          <a:lstStyle/>
          <a:p>
            <a:pPr marL="0" indent="0">
              <a:buNone/>
            </a:pPr>
            <a:r>
              <a:rPr lang="en-US" b="0" i="0" u="none" strike="noStrike" dirty="0">
                <a:solidFill>
                  <a:srgbClr val="003B68"/>
                </a:solidFill>
                <a:latin typeface="Trebuchet MS"/>
                <a:ea typeface="Arial"/>
                <a:cs typeface="Arial"/>
              </a:rPr>
              <a:t>In your opinion, </a:t>
            </a:r>
            <a:r>
              <a:rPr lang="en-US" b="1" i="0" u="none" strike="noStrike" dirty="0">
                <a:solidFill>
                  <a:srgbClr val="003B68"/>
                </a:solidFill>
                <a:latin typeface="Trebuchet MS"/>
                <a:ea typeface="Arial"/>
                <a:cs typeface="Arial"/>
              </a:rPr>
              <a:t>which of the following is the most likely reason</a:t>
            </a:r>
            <a:r>
              <a:rPr lang="en-US" b="0" i="0" u="none" strike="noStrike" dirty="0">
                <a:solidFill>
                  <a:srgbClr val="003B68"/>
                </a:solidFill>
                <a:latin typeface="Trebuchet MS"/>
                <a:ea typeface="Arial"/>
                <a:cs typeface="Arial"/>
              </a:rPr>
              <a:t> that, "</a:t>
            </a:r>
            <a:r>
              <a:rPr lang="en-US" b="0" i="1" u="none" strike="noStrike" dirty="0">
                <a:solidFill>
                  <a:srgbClr val="003B68"/>
                </a:solidFill>
                <a:latin typeface="Trebuchet MS"/>
                <a:ea typeface="Arial"/>
                <a:cs typeface="Arial"/>
              </a:rPr>
              <a:t>Men who carried matches in their pocket are more likely to develop lung cancer</a:t>
            </a:r>
            <a:r>
              <a:rPr lang="en-US" dirty="0">
                <a:solidFill>
                  <a:srgbClr val="003B68"/>
                </a:solidFill>
                <a:latin typeface="Trebuchet MS"/>
                <a:ea typeface="Arial"/>
                <a:cs typeface="Arial"/>
              </a:rPr>
              <a:t>"</a:t>
            </a:r>
            <a:r>
              <a:rPr lang="en-US" b="0" i="0" dirty="0">
                <a:solidFill>
                  <a:srgbClr val="003B68"/>
                </a:solidFill>
                <a:latin typeface="Trebuchet MS"/>
                <a:ea typeface="Arial"/>
                <a:cs typeface="Arial"/>
              </a:rPr>
              <a:t>​</a:t>
            </a:r>
            <a:r>
              <a:rPr lang="en-US" dirty="0">
                <a:solidFill>
                  <a:srgbClr val="003B68"/>
                </a:solidFill>
                <a:latin typeface="Trebuchet MS"/>
                <a:ea typeface="Arial"/>
                <a:cs typeface="Arial"/>
              </a:rPr>
              <a:t>?</a:t>
            </a:r>
            <a:br>
              <a:rPr lang="en-US" dirty="0">
                <a:solidFill>
                  <a:srgbClr val="003B68"/>
                </a:solidFill>
                <a:latin typeface="Trebuchet MS"/>
                <a:ea typeface="Arial"/>
                <a:cs typeface="Arial"/>
              </a:rPr>
            </a:br>
            <a:endParaRPr lang="en-US" dirty="0"/>
          </a:p>
          <a:p>
            <a:pPr marL="457200" lvl="1" indent="0" algn="l" rtl="0">
              <a:buNone/>
            </a:pPr>
            <a:r>
              <a:rPr lang="en-US" sz="2400" b="0" i="0" u="none" strike="noStrike" dirty="0">
                <a:solidFill>
                  <a:srgbClr val="0070C0"/>
                </a:solidFill>
                <a:latin typeface="Trebuchet MS"/>
                <a:ea typeface="Arial"/>
                <a:cs typeface="Arial"/>
              </a:rPr>
              <a:t>The cancer was caused by touching the oxidizing agent</a:t>
            </a:r>
            <a:r>
              <a:rPr lang="en-US" sz="2400" b="0" i="0" dirty="0">
                <a:solidFill>
                  <a:srgbClr val="0070C0"/>
                </a:solidFill>
                <a:latin typeface="Trebuchet MS"/>
                <a:ea typeface="Arial"/>
                <a:cs typeface="Arial"/>
              </a:rPr>
              <a:t>​</a:t>
            </a:r>
          </a:p>
          <a:p>
            <a:pPr marL="457200" lvl="1" indent="0">
              <a:buNone/>
            </a:pPr>
            <a:endParaRPr lang="en-US" sz="2400" dirty="0">
              <a:solidFill>
                <a:srgbClr val="0070C0"/>
              </a:solidFill>
              <a:latin typeface="Trebuchet MS"/>
              <a:ea typeface="Arial"/>
              <a:cs typeface="Arial"/>
            </a:endParaRPr>
          </a:p>
          <a:p>
            <a:pPr marL="457200" lvl="1" indent="0" algn="l" rtl="0">
              <a:buNone/>
            </a:pPr>
            <a:r>
              <a:rPr lang="en-US" sz="2400" b="0" i="0" u="none" strike="noStrike" dirty="0">
                <a:solidFill>
                  <a:srgbClr val="0070C0"/>
                </a:solidFill>
                <a:latin typeface="Trebuchet MS"/>
                <a:ea typeface="Arial"/>
                <a:cs typeface="Arial"/>
              </a:rPr>
              <a:t>The cancer was caused by touching the glass powder</a:t>
            </a:r>
            <a:r>
              <a:rPr lang="en-US" sz="2400" b="0" i="0" dirty="0">
                <a:solidFill>
                  <a:srgbClr val="0070C0"/>
                </a:solidFill>
                <a:latin typeface="Trebuchet MS"/>
                <a:ea typeface="Arial"/>
                <a:cs typeface="Arial"/>
              </a:rPr>
              <a:t>​</a:t>
            </a:r>
          </a:p>
          <a:p>
            <a:pPr marL="457200" lvl="1" indent="0">
              <a:buNone/>
            </a:pPr>
            <a:endParaRPr lang="en-US" sz="2400" dirty="0">
              <a:solidFill>
                <a:srgbClr val="003B68"/>
              </a:solidFill>
              <a:latin typeface="Trebuchet MS"/>
              <a:ea typeface="Arial"/>
              <a:cs typeface="Arial"/>
            </a:endParaRPr>
          </a:p>
          <a:p>
            <a:pPr marL="457200" lvl="1" indent="0" algn="l" rtl="0">
              <a:buNone/>
            </a:pPr>
            <a:r>
              <a:rPr lang="en-US" sz="2400" b="1" i="0" u="none" strike="noStrike" dirty="0">
                <a:solidFill>
                  <a:srgbClr val="0070C0"/>
                </a:solidFill>
                <a:latin typeface="Trebuchet MS"/>
                <a:ea typeface="Arial"/>
                <a:cs typeface="Arial"/>
              </a:rPr>
              <a:t>People who carry matches in their pocket are more likely to smoke and smoking causes lung cancer</a:t>
            </a:r>
            <a:endParaRPr lang="en-US" sz="2400" b="1" dirty="0">
              <a:solidFill>
                <a:srgbClr val="0070C0"/>
              </a:solidFill>
            </a:endParaRPr>
          </a:p>
        </p:txBody>
      </p:sp>
      <p:pic>
        <p:nvPicPr>
          <p:cNvPr id="10" name="Picture 9" descr="Icon&#10;&#10;Description automatically generated">
            <a:extLst>
              <a:ext uri="{FF2B5EF4-FFF2-40B4-BE49-F238E27FC236}">
                <a16:creationId xmlns:a16="http://schemas.microsoft.com/office/drawing/2014/main" id="{BB8FCED4-F916-5C8D-71BD-9C94B05A1507}"/>
              </a:ext>
            </a:extLst>
          </p:cNvPr>
          <p:cNvPicPr>
            <a:picLocks noChangeAspect="1"/>
          </p:cNvPicPr>
          <p:nvPr/>
        </p:nvPicPr>
        <p:blipFill>
          <a:blip r:embed="rId3"/>
          <a:stretch>
            <a:fillRect/>
          </a:stretch>
        </p:blipFill>
        <p:spPr>
          <a:xfrm>
            <a:off x="527536" y="3613635"/>
            <a:ext cx="504093" cy="615463"/>
          </a:xfrm>
          <a:prstGeom prst="rect">
            <a:avLst/>
          </a:prstGeom>
        </p:spPr>
      </p:pic>
      <p:pic>
        <p:nvPicPr>
          <p:cNvPr id="5" name="Picture 4" descr="Logo&#10;&#10;Description automatically generated">
            <a:extLst>
              <a:ext uri="{FF2B5EF4-FFF2-40B4-BE49-F238E27FC236}">
                <a16:creationId xmlns:a16="http://schemas.microsoft.com/office/drawing/2014/main" id="{E53C7294-677B-2B59-6733-D0E8108B9C5B}"/>
              </a:ext>
            </a:extLst>
          </p:cNvPr>
          <p:cNvPicPr>
            <a:picLocks noChangeAspect="1"/>
          </p:cNvPicPr>
          <p:nvPr/>
        </p:nvPicPr>
        <p:blipFill>
          <a:blip r:embed="rId5"/>
          <a:stretch>
            <a:fillRect/>
          </a:stretch>
        </p:blipFill>
        <p:spPr>
          <a:xfrm>
            <a:off x="9725180" y="2614336"/>
            <a:ext cx="2212109" cy="2759364"/>
          </a:xfrm>
          <a:prstGeom prst="rect">
            <a:avLst/>
          </a:prstGeom>
        </p:spPr>
      </p:pic>
    </p:spTree>
    <p:extLst>
      <p:ext uri="{BB962C8B-B14F-4D97-AF65-F5344CB8AC3E}">
        <p14:creationId xmlns:p14="http://schemas.microsoft.com/office/powerpoint/2010/main" val="1673902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D8CA-727B-E700-E4B6-C0EA9C99120B}"/>
              </a:ext>
            </a:extLst>
          </p:cNvPr>
          <p:cNvSpPr>
            <a:spLocks noGrp="1"/>
          </p:cNvSpPr>
          <p:nvPr>
            <p:ph type="title"/>
          </p:nvPr>
        </p:nvSpPr>
        <p:spPr/>
        <p:txBody>
          <a:bodyPr/>
          <a:lstStyle/>
          <a:p>
            <a:r>
              <a:rPr lang="en-US"/>
              <a:t>Confounders</a:t>
            </a:r>
          </a:p>
        </p:txBody>
      </p:sp>
      <p:pic>
        <p:nvPicPr>
          <p:cNvPr id="4" name="Picture 4" descr="Diagram&#10;&#10;Description automatically generated">
            <a:extLst>
              <a:ext uri="{FF2B5EF4-FFF2-40B4-BE49-F238E27FC236}">
                <a16:creationId xmlns:a16="http://schemas.microsoft.com/office/drawing/2014/main" id="{00497167-6351-3165-4342-47E3FE92A988}"/>
              </a:ext>
            </a:extLst>
          </p:cNvPr>
          <p:cNvPicPr>
            <a:picLocks noGrp="1" noChangeAspect="1"/>
          </p:cNvPicPr>
          <p:nvPr>
            <p:ph idx="1"/>
          </p:nvPr>
        </p:nvPicPr>
        <p:blipFill>
          <a:blip r:embed="rId3"/>
          <a:stretch>
            <a:fillRect/>
          </a:stretch>
        </p:blipFill>
        <p:spPr>
          <a:xfrm>
            <a:off x="851291" y="2102896"/>
            <a:ext cx="7074924" cy="3974949"/>
          </a:xfrm>
        </p:spPr>
      </p:pic>
      <p:sp>
        <p:nvSpPr>
          <p:cNvPr id="5" name="TextBox 4">
            <a:extLst>
              <a:ext uri="{FF2B5EF4-FFF2-40B4-BE49-F238E27FC236}">
                <a16:creationId xmlns:a16="http://schemas.microsoft.com/office/drawing/2014/main" id="{9A0BFE38-87E5-20F8-A9DE-67866ADBCE8A}"/>
              </a:ext>
            </a:extLst>
          </p:cNvPr>
          <p:cNvSpPr txBox="1"/>
          <p:nvPr/>
        </p:nvSpPr>
        <p:spPr>
          <a:xfrm>
            <a:off x="8630991" y="3112427"/>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3B68"/>
                </a:solidFill>
                <a:latin typeface="Trebuchet MS"/>
              </a:rPr>
              <a:t>A </a:t>
            </a:r>
            <a:r>
              <a:rPr lang="en-US" sz="2400" b="1" dirty="0">
                <a:solidFill>
                  <a:srgbClr val="003B68"/>
                </a:solidFill>
                <a:latin typeface="Trebuchet MS"/>
              </a:rPr>
              <a:t>confounder</a:t>
            </a:r>
            <a:r>
              <a:rPr lang="en-US" sz="2400" dirty="0">
                <a:solidFill>
                  <a:srgbClr val="003B68"/>
                </a:solidFill>
                <a:latin typeface="Trebuchet MS"/>
              </a:rPr>
              <a:t> is a factor that influences both the exposure and the disease. </a:t>
            </a:r>
          </a:p>
        </p:txBody>
      </p:sp>
    </p:spTree>
    <p:extLst>
      <p:ext uri="{BB962C8B-B14F-4D97-AF65-F5344CB8AC3E}">
        <p14:creationId xmlns:p14="http://schemas.microsoft.com/office/powerpoint/2010/main" val="792826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D8CA-727B-E700-E4B6-C0EA9C99120B}"/>
              </a:ext>
            </a:extLst>
          </p:cNvPr>
          <p:cNvSpPr>
            <a:spLocks noGrp="1"/>
          </p:cNvSpPr>
          <p:nvPr>
            <p:ph type="title"/>
          </p:nvPr>
        </p:nvSpPr>
        <p:spPr/>
        <p:txBody>
          <a:bodyPr/>
          <a:lstStyle/>
          <a:p>
            <a:r>
              <a:rPr lang="en-US"/>
              <a:t>Confounders</a:t>
            </a:r>
          </a:p>
        </p:txBody>
      </p:sp>
      <p:pic>
        <p:nvPicPr>
          <p:cNvPr id="4" name="Picture 4" descr="Diagram&#10;&#10;Description automatically generated">
            <a:extLst>
              <a:ext uri="{FF2B5EF4-FFF2-40B4-BE49-F238E27FC236}">
                <a16:creationId xmlns:a16="http://schemas.microsoft.com/office/drawing/2014/main" id="{00497167-6351-3165-4342-47E3FE92A988}"/>
              </a:ext>
            </a:extLst>
          </p:cNvPr>
          <p:cNvPicPr>
            <a:picLocks noGrp="1" noChangeAspect="1"/>
          </p:cNvPicPr>
          <p:nvPr>
            <p:ph idx="1"/>
          </p:nvPr>
        </p:nvPicPr>
        <p:blipFill>
          <a:blip r:embed="rId3"/>
          <a:stretch>
            <a:fillRect/>
          </a:stretch>
        </p:blipFill>
        <p:spPr>
          <a:xfrm>
            <a:off x="851291" y="2102896"/>
            <a:ext cx="7074924" cy="3974949"/>
          </a:xfrm>
        </p:spPr>
      </p:pic>
      <p:sp>
        <p:nvSpPr>
          <p:cNvPr id="5" name="TextBox 4">
            <a:extLst>
              <a:ext uri="{FF2B5EF4-FFF2-40B4-BE49-F238E27FC236}">
                <a16:creationId xmlns:a16="http://schemas.microsoft.com/office/drawing/2014/main" id="{9A0BFE38-87E5-20F8-A9DE-67866ADBCE8A}"/>
              </a:ext>
            </a:extLst>
          </p:cNvPr>
          <p:cNvSpPr txBox="1"/>
          <p:nvPr/>
        </p:nvSpPr>
        <p:spPr>
          <a:xfrm>
            <a:off x="8630991" y="3112427"/>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3B68"/>
                </a:solidFill>
                <a:latin typeface="Trebuchet MS"/>
              </a:rPr>
              <a:t>A </a:t>
            </a:r>
            <a:r>
              <a:rPr lang="en-US" sz="2400" b="1" dirty="0">
                <a:solidFill>
                  <a:srgbClr val="003B68"/>
                </a:solidFill>
                <a:latin typeface="Trebuchet MS"/>
              </a:rPr>
              <a:t>confounder </a:t>
            </a:r>
            <a:r>
              <a:rPr lang="en-US" sz="2400" dirty="0">
                <a:solidFill>
                  <a:srgbClr val="003B68"/>
                </a:solidFill>
                <a:latin typeface="Trebuchet MS"/>
              </a:rPr>
              <a:t>can fool us by making it </a:t>
            </a:r>
            <a:r>
              <a:rPr lang="en-US" sz="2400" i="1" dirty="0">
                <a:solidFill>
                  <a:srgbClr val="003B68"/>
                </a:solidFill>
                <a:latin typeface="Trebuchet MS"/>
              </a:rPr>
              <a:t>seem</a:t>
            </a:r>
            <a:r>
              <a:rPr lang="en-US" sz="2400" dirty="0">
                <a:solidFill>
                  <a:srgbClr val="003B68"/>
                </a:solidFill>
                <a:latin typeface="Trebuchet MS"/>
              </a:rPr>
              <a:t> like the exposure </a:t>
            </a:r>
            <a:r>
              <a:rPr lang="en-US" sz="2400" i="1" dirty="0">
                <a:solidFill>
                  <a:srgbClr val="003B68"/>
                </a:solidFill>
                <a:latin typeface="Trebuchet MS"/>
              </a:rPr>
              <a:t>causes</a:t>
            </a:r>
            <a:r>
              <a:rPr lang="en-US" sz="2400" dirty="0">
                <a:solidFill>
                  <a:srgbClr val="003B68"/>
                </a:solidFill>
                <a:latin typeface="Trebuchet MS"/>
              </a:rPr>
              <a:t> the disease.</a:t>
            </a:r>
          </a:p>
        </p:txBody>
      </p:sp>
    </p:spTree>
    <p:extLst>
      <p:ext uri="{BB962C8B-B14F-4D97-AF65-F5344CB8AC3E}">
        <p14:creationId xmlns:p14="http://schemas.microsoft.com/office/powerpoint/2010/main" val="408242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69A06-3F01-9C16-F2D6-5A66BDEF481C}"/>
              </a:ext>
            </a:extLst>
          </p:cNvPr>
          <p:cNvSpPr>
            <a:spLocks noGrp="1"/>
          </p:cNvSpPr>
          <p:nvPr>
            <p:ph type="title"/>
          </p:nvPr>
        </p:nvSpPr>
        <p:spPr/>
        <p:txBody>
          <a:bodyPr/>
          <a:lstStyle/>
          <a:p>
            <a:r>
              <a:rPr lang="en-US"/>
              <a:t>Confounders</a:t>
            </a:r>
          </a:p>
        </p:txBody>
      </p:sp>
      <p:pic>
        <p:nvPicPr>
          <p:cNvPr id="4" name="Picture 4">
            <a:extLst>
              <a:ext uri="{FF2B5EF4-FFF2-40B4-BE49-F238E27FC236}">
                <a16:creationId xmlns:a16="http://schemas.microsoft.com/office/drawing/2014/main" id="{F42876E9-21CA-0AA3-2262-6921ECFAD418}"/>
              </a:ext>
            </a:extLst>
          </p:cNvPr>
          <p:cNvPicPr>
            <a:picLocks noChangeAspect="1"/>
          </p:cNvPicPr>
          <p:nvPr/>
        </p:nvPicPr>
        <p:blipFill rotWithShape="1">
          <a:blip r:embed="rId3"/>
          <a:srcRect l="3825" t="97" r="9946" b="9477"/>
          <a:stretch/>
        </p:blipFill>
        <p:spPr>
          <a:xfrm>
            <a:off x="5974146" y="1874701"/>
            <a:ext cx="6134662" cy="3562167"/>
          </a:xfrm>
          <a:prstGeom prst="rect">
            <a:avLst/>
          </a:prstGeom>
        </p:spPr>
      </p:pic>
      <p:sp>
        <p:nvSpPr>
          <p:cNvPr id="5" name="TextBox 4">
            <a:extLst>
              <a:ext uri="{FF2B5EF4-FFF2-40B4-BE49-F238E27FC236}">
                <a16:creationId xmlns:a16="http://schemas.microsoft.com/office/drawing/2014/main" id="{E0911430-E81B-D20A-659C-B437F9BFFB1C}"/>
              </a:ext>
            </a:extLst>
          </p:cNvPr>
          <p:cNvSpPr txBox="1"/>
          <p:nvPr/>
        </p:nvSpPr>
        <p:spPr>
          <a:xfrm>
            <a:off x="1393561" y="5132892"/>
            <a:ext cx="37203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003B68"/>
                </a:solidFill>
              </a:rPr>
              <a:t>Can you think </a:t>
            </a:r>
            <a:endParaRPr lang="en-US"/>
          </a:p>
          <a:p>
            <a:r>
              <a:rPr lang="en-US" sz="3200" b="1" dirty="0">
                <a:solidFill>
                  <a:srgbClr val="003B68"/>
                </a:solidFill>
              </a:rPr>
              <a:t>of another interpretation?</a:t>
            </a:r>
            <a:endParaRPr lang="en-US"/>
          </a:p>
        </p:txBody>
      </p:sp>
      <p:sp>
        <p:nvSpPr>
          <p:cNvPr id="6" name="TextBox 5">
            <a:extLst>
              <a:ext uri="{FF2B5EF4-FFF2-40B4-BE49-F238E27FC236}">
                <a16:creationId xmlns:a16="http://schemas.microsoft.com/office/drawing/2014/main" id="{3EA10240-F4D6-6E52-7AEF-9974ECC96040}"/>
              </a:ext>
            </a:extLst>
          </p:cNvPr>
          <p:cNvSpPr txBox="1"/>
          <p:nvPr/>
        </p:nvSpPr>
        <p:spPr>
          <a:xfrm>
            <a:off x="397099" y="1874701"/>
            <a:ext cx="548326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rPr>
              <a:t>Here's a vaccine example:</a:t>
            </a:r>
          </a:p>
          <a:p>
            <a:endParaRPr lang="en-US" sz="2400" dirty="0">
              <a:solidFill>
                <a:srgbClr val="0070C0"/>
              </a:solidFill>
            </a:endParaRPr>
          </a:p>
          <a:p>
            <a:r>
              <a:rPr lang="en-US" sz="2400" dirty="0">
                <a:solidFill>
                  <a:srgbClr val="0070C0"/>
                </a:solidFill>
              </a:rPr>
              <a:t>A study shows that there are more cases of cancer reported now than before vaccines were first invented.</a:t>
            </a:r>
            <a:endParaRPr lang="en-US" sz="2400">
              <a:solidFill>
                <a:srgbClr val="FFFFFF"/>
              </a:solidFill>
            </a:endParaRPr>
          </a:p>
          <a:p>
            <a:endParaRPr lang="en-US" sz="2400" dirty="0">
              <a:solidFill>
                <a:srgbClr val="0070C0"/>
              </a:solidFill>
            </a:endParaRPr>
          </a:p>
          <a:p>
            <a:r>
              <a:rPr lang="en-US" sz="2400" dirty="0">
                <a:solidFill>
                  <a:srgbClr val="0070C0"/>
                </a:solidFill>
              </a:rPr>
              <a:t>The writer concludes that vaccines cause cancer.</a:t>
            </a:r>
            <a:endParaRPr lang="en-US" sz="2400"/>
          </a:p>
        </p:txBody>
      </p:sp>
      <p:pic>
        <p:nvPicPr>
          <p:cNvPr id="8" name="Picture 6" descr="Logo&#10;&#10;Description automatically generated">
            <a:extLst>
              <a:ext uri="{FF2B5EF4-FFF2-40B4-BE49-F238E27FC236}">
                <a16:creationId xmlns:a16="http://schemas.microsoft.com/office/drawing/2014/main" id="{426DE313-AB07-1A4C-CB12-940ABE20B5D2}"/>
              </a:ext>
            </a:extLst>
          </p:cNvPr>
          <p:cNvPicPr>
            <a:picLocks noChangeAspect="1"/>
          </p:cNvPicPr>
          <p:nvPr/>
        </p:nvPicPr>
        <p:blipFill>
          <a:blip r:embed="rId4"/>
          <a:stretch>
            <a:fillRect/>
          </a:stretch>
        </p:blipFill>
        <p:spPr>
          <a:xfrm>
            <a:off x="-4974" y="4829998"/>
            <a:ext cx="1590786" cy="1985641"/>
          </a:xfrm>
          <a:prstGeom prst="rect">
            <a:avLst/>
          </a:prstGeom>
        </p:spPr>
      </p:pic>
    </p:spTree>
    <p:extLst>
      <p:ext uri="{BB962C8B-B14F-4D97-AF65-F5344CB8AC3E}">
        <p14:creationId xmlns:p14="http://schemas.microsoft.com/office/powerpoint/2010/main" val="85430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1287-D069-96C6-823B-10A3331C1DC6}"/>
              </a:ext>
            </a:extLst>
          </p:cNvPr>
          <p:cNvSpPr>
            <a:spLocks noGrp="1"/>
          </p:cNvSpPr>
          <p:nvPr>
            <p:ph type="title"/>
          </p:nvPr>
        </p:nvSpPr>
        <p:spPr/>
        <p:txBody>
          <a:bodyPr/>
          <a:lstStyle/>
          <a:p>
            <a:r>
              <a:rPr lang="en-US" dirty="0"/>
              <a:t>Confounding Factors with Vaccines</a:t>
            </a:r>
          </a:p>
        </p:txBody>
      </p:sp>
      <p:pic>
        <p:nvPicPr>
          <p:cNvPr id="4" name="Picture 4" descr="A picture containing calendar&#10;&#10;Description automatically generated">
            <a:extLst>
              <a:ext uri="{FF2B5EF4-FFF2-40B4-BE49-F238E27FC236}">
                <a16:creationId xmlns:a16="http://schemas.microsoft.com/office/drawing/2014/main" id="{C3C2B03F-860C-0678-C22E-8AC2EB58E823}"/>
              </a:ext>
            </a:extLst>
          </p:cNvPr>
          <p:cNvPicPr>
            <a:picLocks noGrp="1" noChangeAspect="1"/>
          </p:cNvPicPr>
          <p:nvPr>
            <p:ph idx="1"/>
          </p:nvPr>
        </p:nvPicPr>
        <p:blipFill>
          <a:blip r:embed="rId3"/>
          <a:stretch>
            <a:fillRect/>
          </a:stretch>
        </p:blipFill>
        <p:spPr>
          <a:xfrm>
            <a:off x="7617917" y="1799592"/>
            <a:ext cx="4372589" cy="4473758"/>
          </a:xfrm>
        </p:spPr>
      </p:pic>
      <p:sp>
        <p:nvSpPr>
          <p:cNvPr id="5" name="TextBox 4">
            <a:extLst>
              <a:ext uri="{FF2B5EF4-FFF2-40B4-BE49-F238E27FC236}">
                <a16:creationId xmlns:a16="http://schemas.microsoft.com/office/drawing/2014/main" id="{CD65F40D-04CC-97F4-FE77-954372C5A915}"/>
              </a:ext>
            </a:extLst>
          </p:cNvPr>
          <p:cNvSpPr txBox="1"/>
          <p:nvPr/>
        </p:nvSpPr>
        <p:spPr>
          <a:xfrm>
            <a:off x="479250" y="1796570"/>
            <a:ext cx="542018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latin typeface="Trebuchet MS"/>
              </a:rPr>
              <a:t>There is a confounding factor that has been ignored.</a:t>
            </a:r>
          </a:p>
          <a:p>
            <a:endParaRPr lang="en-US" sz="2400" b="1">
              <a:solidFill>
                <a:srgbClr val="003B68"/>
              </a:solidFill>
              <a:latin typeface="Trebuchet MS"/>
            </a:endParaRPr>
          </a:p>
          <a:p>
            <a:pPr marL="342900" indent="-342900">
              <a:buFont typeface="Arial"/>
              <a:buChar char="•"/>
            </a:pPr>
            <a:r>
              <a:rPr lang="en-US" sz="2400" dirty="0">
                <a:solidFill>
                  <a:srgbClr val="0070C0"/>
                </a:solidFill>
                <a:latin typeface="Trebuchet MS"/>
              </a:rPr>
              <a:t>Fact: Childhood vaccinations increase the chance of surviving into adulthood. </a:t>
            </a:r>
          </a:p>
          <a:p>
            <a:pPr marL="342900" indent="-342900">
              <a:buFont typeface="Arial"/>
              <a:buChar char="•"/>
            </a:pPr>
            <a:r>
              <a:rPr lang="en-US" sz="2400" dirty="0">
                <a:solidFill>
                  <a:srgbClr val="0070C0"/>
                </a:solidFill>
                <a:latin typeface="Trebuchet MS"/>
              </a:rPr>
              <a:t>Fact: Adults are much more likely to have cancer. </a:t>
            </a:r>
          </a:p>
        </p:txBody>
      </p:sp>
      <p:sp>
        <p:nvSpPr>
          <p:cNvPr id="8" name="TextBox 7">
            <a:extLst>
              <a:ext uri="{FF2B5EF4-FFF2-40B4-BE49-F238E27FC236}">
                <a16:creationId xmlns:a16="http://schemas.microsoft.com/office/drawing/2014/main" id="{0C6D8230-97EE-D828-8F40-D9A4731F9405}"/>
              </a:ext>
            </a:extLst>
          </p:cNvPr>
          <p:cNvSpPr txBox="1"/>
          <p:nvPr/>
        </p:nvSpPr>
        <p:spPr>
          <a:xfrm>
            <a:off x="1740464" y="5060573"/>
            <a:ext cx="565448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003B68"/>
                </a:solidFill>
              </a:rPr>
              <a:t>Vaccines increase the chance that our lives will be long enough to get cancer.​</a:t>
            </a:r>
          </a:p>
        </p:txBody>
      </p:sp>
      <p:pic>
        <p:nvPicPr>
          <p:cNvPr id="3" name="Picture 5" descr="Icon&#10;&#10;Description automatically generated">
            <a:extLst>
              <a:ext uri="{FF2B5EF4-FFF2-40B4-BE49-F238E27FC236}">
                <a16:creationId xmlns:a16="http://schemas.microsoft.com/office/drawing/2014/main" id="{D640AFD5-EEF2-D95C-58A3-39E865B6079B}"/>
              </a:ext>
            </a:extLst>
          </p:cNvPr>
          <p:cNvPicPr>
            <a:picLocks noChangeAspect="1"/>
          </p:cNvPicPr>
          <p:nvPr/>
        </p:nvPicPr>
        <p:blipFill>
          <a:blip r:embed="rId4"/>
          <a:stretch>
            <a:fillRect/>
          </a:stretch>
        </p:blipFill>
        <p:spPr>
          <a:xfrm>
            <a:off x="82062" y="4656991"/>
            <a:ext cx="1699847" cy="2116016"/>
          </a:xfrm>
          <a:prstGeom prst="rect">
            <a:avLst/>
          </a:prstGeom>
        </p:spPr>
      </p:pic>
    </p:spTree>
    <p:extLst>
      <p:ext uri="{BB962C8B-B14F-4D97-AF65-F5344CB8AC3E}">
        <p14:creationId xmlns:p14="http://schemas.microsoft.com/office/powerpoint/2010/main" val="302141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17870A-F670-10BE-0A60-071F4A50409A}"/>
              </a:ext>
            </a:extLst>
          </p:cNvPr>
          <p:cNvSpPr txBox="1"/>
          <p:nvPr/>
        </p:nvSpPr>
        <p:spPr>
          <a:xfrm>
            <a:off x="3105726" y="2020454"/>
            <a:ext cx="615372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a:solidFill>
                  <a:srgbClr val="003B68"/>
                </a:solidFill>
              </a:rPr>
              <a:t>Looking at All the Facts</a:t>
            </a:r>
            <a:endParaRPr lang="en-US" sz="8000" b="1"/>
          </a:p>
        </p:txBody>
      </p:sp>
    </p:spTree>
    <p:extLst>
      <p:ext uri="{BB962C8B-B14F-4D97-AF65-F5344CB8AC3E}">
        <p14:creationId xmlns:p14="http://schemas.microsoft.com/office/powerpoint/2010/main" val="2201196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06DD0F-AD97-9732-A789-E11EE46000DD}"/>
              </a:ext>
            </a:extLst>
          </p:cNvPr>
          <p:cNvSpPr/>
          <p:nvPr/>
        </p:nvSpPr>
        <p:spPr>
          <a:xfrm>
            <a:off x="9730153" y="3016534"/>
            <a:ext cx="2461847" cy="2294198"/>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FCFDB0-1F7A-F39A-D792-94E4E38D8BCD}"/>
              </a:ext>
            </a:extLst>
          </p:cNvPr>
          <p:cNvSpPr>
            <a:spLocks noGrp="1"/>
          </p:cNvSpPr>
          <p:nvPr>
            <p:ph type="title"/>
          </p:nvPr>
        </p:nvSpPr>
        <p:spPr/>
        <p:txBody>
          <a:bodyPr/>
          <a:lstStyle/>
          <a:p>
            <a:r>
              <a:rPr lang="en-US"/>
              <a:t>Some things happen by chance</a:t>
            </a:r>
          </a:p>
        </p:txBody>
      </p:sp>
      <p:pic>
        <p:nvPicPr>
          <p:cNvPr id="4" name="Picture 4" descr="Chart, line chart&#10;&#10;Description automatically generated">
            <a:extLst>
              <a:ext uri="{FF2B5EF4-FFF2-40B4-BE49-F238E27FC236}">
                <a16:creationId xmlns:a16="http://schemas.microsoft.com/office/drawing/2014/main" id="{7596436E-97EB-E080-CDE6-4A8DE4208746}"/>
              </a:ext>
            </a:extLst>
          </p:cNvPr>
          <p:cNvPicPr>
            <a:picLocks noGrp="1" noChangeAspect="1"/>
          </p:cNvPicPr>
          <p:nvPr>
            <p:ph idx="1"/>
          </p:nvPr>
        </p:nvPicPr>
        <p:blipFill rotWithShape="1">
          <a:blip r:embed="rId3"/>
          <a:srcRect l="1180"/>
          <a:stretch/>
        </p:blipFill>
        <p:spPr>
          <a:xfrm>
            <a:off x="106878" y="1874213"/>
            <a:ext cx="9360610" cy="4572331"/>
          </a:xfrm>
        </p:spPr>
      </p:pic>
      <p:sp>
        <p:nvSpPr>
          <p:cNvPr id="5" name="TextBox 4">
            <a:extLst>
              <a:ext uri="{FF2B5EF4-FFF2-40B4-BE49-F238E27FC236}">
                <a16:creationId xmlns:a16="http://schemas.microsoft.com/office/drawing/2014/main" id="{F65C5256-50A1-2854-511C-87EC4E7AA097}"/>
              </a:ext>
            </a:extLst>
          </p:cNvPr>
          <p:cNvSpPr txBox="1"/>
          <p:nvPr/>
        </p:nvSpPr>
        <p:spPr>
          <a:xfrm>
            <a:off x="9884105" y="3200004"/>
            <a:ext cx="230944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i="0">
                <a:solidFill>
                  <a:srgbClr val="003B68"/>
                </a:solidFill>
                <a:latin typeface="Trebuchet MS"/>
                <a:ea typeface="var(--font-family-body)"/>
                <a:cs typeface="var(--font-family-body)"/>
              </a:rPr>
              <a:t>Two things may change together over time without being related. </a:t>
            </a:r>
            <a:endParaRPr lang="en-US" sz="2400" b="1">
              <a:solidFill>
                <a:srgbClr val="003B68"/>
              </a:solidFill>
              <a:latin typeface="Trebuchet MS"/>
            </a:endParaRPr>
          </a:p>
        </p:txBody>
      </p:sp>
      <p:pic>
        <p:nvPicPr>
          <p:cNvPr id="7" name="Picture 7" descr="Icon&#10;&#10;Description automatically generated">
            <a:extLst>
              <a:ext uri="{FF2B5EF4-FFF2-40B4-BE49-F238E27FC236}">
                <a16:creationId xmlns:a16="http://schemas.microsoft.com/office/drawing/2014/main" id="{45A38207-E59C-6473-A235-72790024E945}"/>
              </a:ext>
            </a:extLst>
          </p:cNvPr>
          <p:cNvPicPr>
            <a:picLocks noChangeAspect="1"/>
          </p:cNvPicPr>
          <p:nvPr/>
        </p:nvPicPr>
        <p:blipFill>
          <a:blip r:embed="rId4"/>
          <a:stretch>
            <a:fillRect/>
          </a:stretch>
        </p:blipFill>
        <p:spPr>
          <a:xfrm>
            <a:off x="785446" y="1269024"/>
            <a:ext cx="1395047" cy="1740877"/>
          </a:xfrm>
          <a:prstGeom prst="rect">
            <a:avLst/>
          </a:prstGeom>
        </p:spPr>
      </p:pic>
      <p:pic>
        <p:nvPicPr>
          <p:cNvPr id="8" name="Picture 8" descr="A picture containing text, vector graphics, toy&#10;&#10;Description automatically generated">
            <a:extLst>
              <a:ext uri="{FF2B5EF4-FFF2-40B4-BE49-F238E27FC236}">
                <a16:creationId xmlns:a16="http://schemas.microsoft.com/office/drawing/2014/main" id="{C9990D11-A9C7-EDB0-C8F2-30B2E6E6EFC4}"/>
              </a:ext>
            </a:extLst>
          </p:cNvPr>
          <p:cNvPicPr>
            <a:picLocks noChangeAspect="1"/>
          </p:cNvPicPr>
          <p:nvPr/>
        </p:nvPicPr>
        <p:blipFill>
          <a:blip r:embed="rId5"/>
          <a:stretch>
            <a:fillRect/>
          </a:stretch>
        </p:blipFill>
        <p:spPr>
          <a:xfrm>
            <a:off x="7268307" y="1515208"/>
            <a:ext cx="1254370" cy="1576754"/>
          </a:xfrm>
          <a:prstGeom prst="rect">
            <a:avLst/>
          </a:prstGeom>
        </p:spPr>
      </p:pic>
    </p:spTree>
    <p:extLst>
      <p:ext uri="{BB962C8B-B14F-4D97-AF65-F5344CB8AC3E}">
        <p14:creationId xmlns:p14="http://schemas.microsoft.com/office/powerpoint/2010/main" val="1766260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F7CB70-1C65-9969-47FA-5D599672869B}"/>
              </a:ext>
            </a:extLst>
          </p:cNvPr>
          <p:cNvSpPr txBox="1"/>
          <p:nvPr/>
        </p:nvSpPr>
        <p:spPr>
          <a:xfrm>
            <a:off x="1193655" y="1536174"/>
            <a:ext cx="980468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Avoiding False Dichotomies and False Balance</a:t>
            </a:r>
          </a:p>
        </p:txBody>
      </p:sp>
    </p:spTree>
    <p:extLst>
      <p:ext uri="{BB962C8B-B14F-4D97-AF65-F5344CB8AC3E}">
        <p14:creationId xmlns:p14="http://schemas.microsoft.com/office/powerpoint/2010/main" val="2522205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0D42C-5CE8-61FF-55CF-D2659CC555D6}"/>
              </a:ext>
            </a:extLst>
          </p:cNvPr>
          <p:cNvSpPr>
            <a:spLocks noGrp="1"/>
          </p:cNvSpPr>
          <p:nvPr>
            <p:ph type="title"/>
          </p:nvPr>
        </p:nvSpPr>
        <p:spPr/>
        <p:txBody>
          <a:bodyPr/>
          <a:lstStyle/>
          <a:p>
            <a:r>
              <a:rPr lang="en-US" dirty="0"/>
              <a:t>False Dichotomy</a:t>
            </a:r>
          </a:p>
        </p:txBody>
      </p:sp>
      <p:sp>
        <p:nvSpPr>
          <p:cNvPr id="3" name="Content Placeholder 2">
            <a:extLst>
              <a:ext uri="{FF2B5EF4-FFF2-40B4-BE49-F238E27FC236}">
                <a16:creationId xmlns:a16="http://schemas.microsoft.com/office/drawing/2014/main" id="{95E05F00-01A6-0EDC-19A7-4E5D2B56DDBB}"/>
              </a:ext>
            </a:extLst>
          </p:cNvPr>
          <p:cNvSpPr>
            <a:spLocks noGrp="1"/>
          </p:cNvSpPr>
          <p:nvPr>
            <p:ph idx="1"/>
          </p:nvPr>
        </p:nvSpPr>
        <p:spPr>
          <a:xfrm>
            <a:off x="617499" y="1770191"/>
            <a:ext cx="10106230" cy="3599316"/>
          </a:xfrm>
        </p:spPr>
        <p:txBody>
          <a:bodyPr vert="horz" lIns="91440" tIns="45720" rIns="91440" bIns="45720" rtlCol="0" anchor="t">
            <a:normAutofit/>
          </a:bodyPr>
          <a:lstStyle/>
          <a:p>
            <a:pPr marL="0" indent="0">
              <a:lnSpc>
                <a:spcPct val="100000"/>
              </a:lnSpc>
              <a:buNone/>
            </a:pPr>
            <a:r>
              <a:rPr lang="en-US" sz="4400" b="1" dirty="0">
                <a:solidFill>
                  <a:srgbClr val="003B68"/>
                </a:solidFill>
                <a:ea typeface="+mn-lt"/>
                <a:cs typeface="+mn-lt"/>
              </a:rPr>
              <a:t>Definition: </a:t>
            </a:r>
            <a:r>
              <a:rPr lang="en-US" sz="4400" dirty="0">
                <a:solidFill>
                  <a:srgbClr val="003B68"/>
                </a:solidFill>
                <a:ea typeface="+mn-lt"/>
                <a:cs typeface="+mn-lt"/>
              </a:rPr>
              <a:t>A situation in which two alternative points of view are presented as the only options, when others are available.</a:t>
            </a:r>
            <a:endParaRPr lang="en-US" sz="4400" dirty="0">
              <a:solidFill>
                <a:srgbClr val="003B68"/>
              </a:solidFill>
            </a:endParaRPr>
          </a:p>
          <a:p>
            <a:pPr marL="0" indent="0">
              <a:buNone/>
            </a:pPr>
            <a:endParaRPr lang="en-US" sz="1300" b="1" dirty="0">
              <a:solidFill>
                <a:srgbClr val="000000"/>
              </a:solidFill>
            </a:endParaRPr>
          </a:p>
          <a:p>
            <a:endParaRPr lang="en-US" dirty="0"/>
          </a:p>
        </p:txBody>
      </p:sp>
    </p:spTree>
    <p:extLst>
      <p:ext uri="{BB962C8B-B14F-4D97-AF65-F5344CB8AC3E}">
        <p14:creationId xmlns:p14="http://schemas.microsoft.com/office/powerpoint/2010/main" val="1751696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6785-0F82-2A25-39B7-3AE7C527B813}"/>
              </a:ext>
            </a:extLst>
          </p:cNvPr>
          <p:cNvSpPr>
            <a:spLocks noGrp="1"/>
          </p:cNvSpPr>
          <p:nvPr>
            <p:ph type="title"/>
          </p:nvPr>
        </p:nvSpPr>
        <p:spPr/>
        <p:txBody>
          <a:bodyPr/>
          <a:lstStyle/>
          <a:p>
            <a:r>
              <a:rPr lang="en-US" dirty="0"/>
              <a:t>Example of a False Dichotomy</a:t>
            </a:r>
          </a:p>
        </p:txBody>
      </p:sp>
      <p:sp>
        <p:nvSpPr>
          <p:cNvPr id="3" name="Content Placeholder 2">
            <a:extLst>
              <a:ext uri="{FF2B5EF4-FFF2-40B4-BE49-F238E27FC236}">
                <a16:creationId xmlns:a16="http://schemas.microsoft.com/office/drawing/2014/main" id="{49CE5999-B7A5-6970-1E4A-B21C9DAEDCBF}"/>
              </a:ext>
            </a:extLst>
          </p:cNvPr>
          <p:cNvSpPr>
            <a:spLocks noGrp="1"/>
          </p:cNvSpPr>
          <p:nvPr>
            <p:ph idx="1"/>
          </p:nvPr>
        </p:nvSpPr>
        <p:spPr>
          <a:xfrm>
            <a:off x="617499" y="1770191"/>
            <a:ext cx="10094508" cy="3611039"/>
          </a:xfrm>
        </p:spPr>
        <p:txBody>
          <a:bodyPr vert="horz" lIns="91440" tIns="45720" rIns="91440" bIns="45720" rtlCol="0" anchor="t">
            <a:normAutofit/>
          </a:bodyPr>
          <a:lstStyle/>
          <a:p>
            <a:pPr marL="0" indent="0">
              <a:buNone/>
            </a:pPr>
            <a:r>
              <a:rPr lang="en-US" b="1" i="1" dirty="0">
                <a:solidFill>
                  <a:srgbClr val="0070C0"/>
                </a:solidFill>
              </a:rPr>
              <a:t>I must reject science and medicine because I am religious.</a:t>
            </a:r>
            <a:endParaRPr lang="en-US" i="1" dirty="0">
              <a:solidFill>
                <a:srgbClr val="0070C0"/>
              </a:solidFill>
            </a:endParaRPr>
          </a:p>
          <a:p>
            <a:endParaRPr lang="en-US" sz="1300" b="1" dirty="0">
              <a:solidFill>
                <a:srgbClr val="000000"/>
              </a:solidFill>
            </a:endParaRPr>
          </a:p>
          <a:p>
            <a:pPr marL="0" indent="0">
              <a:buNone/>
            </a:pPr>
            <a:r>
              <a:rPr lang="en-US" dirty="0">
                <a:solidFill>
                  <a:srgbClr val="003B68"/>
                </a:solidFill>
                <a:ea typeface="+mn-lt"/>
                <a:cs typeface="+mn-lt"/>
              </a:rPr>
              <a:t>This argument presents a </a:t>
            </a:r>
            <a:r>
              <a:rPr lang="en-US" b="1" dirty="0">
                <a:solidFill>
                  <a:srgbClr val="003B68"/>
                </a:solidFill>
                <a:ea typeface="+mn-lt"/>
                <a:cs typeface="+mn-lt"/>
              </a:rPr>
              <a:t>false split</a:t>
            </a:r>
            <a:r>
              <a:rPr lang="en-US" dirty="0">
                <a:solidFill>
                  <a:srgbClr val="003B68"/>
                </a:solidFill>
                <a:ea typeface="+mn-lt"/>
                <a:cs typeface="+mn-lt"/>
              </a:rPr>
              <a:t> – as if belief in science and belief in religion are incompatible. </a:t>
            </a:r>
          </a:p>
          <a:p>
            <a:pPr marL="0" indent="0">
              <a:buNone/>
            </a:pPr>
            <a:r>
              <a:rPr lang="en-US" dirty="0">
                <a:solidFill>
                  <a:srgbClr val="003B68"/>
                </a:solidFill>
                <a:ea typeface="+mn-lt"/>
                <a:cs typeface="+mn-lt"/>
              </a:rPr>
              <a:t>You don’t have to make a choice between the two; they are not mutually exclusive.</a:t>
            </a:r>
            <a:endParaRPr lang="en-US" dirty="0">
              <a:solidFill>
                <a:srgbClr val="003B68"/>
              </a:solidFill>
            </a:endParaRPr>
          </a:p>
          <a:p>
            <a:pPr marL="0" indent="0">
              <a:buNone/>
            </a:pPr>
            <a:endParaRPr lang="en-US" sz="1300" b="1" dirty="0">
              <a:solidFill>
                <a:srgbClr val="000000"/>
              </a:solidFill>
            </a:endParaRPr>
          </a:p>
        </p:txBody>
      </p:sp>
      <p:pic>
        <p:nvPicPr>
          <p:cNvPr id="4" name="Picture 4">
            <a:extLst>
              <a:ext uri="{FF2B5EF4-FFF2-40B4-BE49-F238E27FC236}">
                <a16:creationId xmlns:a16="http://schemas.microsoft.com/office/drawing/2014/main" id="{43614E36-2C6D-C640-C604-EFCD66860029}"/>
              </a:ext>
            </a:extLst>
          </p:cNvPr>
          <p:cNvPicPr>
            <a:picLocks noChangeAspect="1"/>
          </p:cNvPicPr>
          <p:nvPr/>
        </p:nvPicPr>
        <p:blipFill>
          <a:blip r:embed="rId3"/>
          <a:stretch>
            <a:fillRect/>
          </a:stretch>
        </p:blipFill>
        <p:spPr>
          <a:xfrm>
            <a:off x="2247476" y="4110594"/>
            <a:ext cx="6834554" cy="2541271"/>
          </a:xfrm>
          <a:prstGeom prst="rect">
            <a:avLst/>
          </a:prstGeom>
        </p:spPr>
      </p:pic>
    </p:spTree>
    <p:extLst>
      <p:ext uri="{BB962C8B-B14F-4D97-AF65-F5344CB8AC3E}">
        <p14:creationId xmlns:p14="http://schemas.microsoft.com/office/powerpoint/2010/main" val="2316031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6969B-FC22-005E-EDFB-DCDE1169EC3F}"/>
              </a:ext>
            </a:extLst>
          </p:cNvPr>
          <p:cNvSpPr>
            <a:spLocks noGrp="1"/>
          </p:cNvSpPr>
          <p:nvPr>
            <p:ph type="title"/>
          </p:nvPr>
        </p:nvSpPr>
        <p:spPr/>
        <p:txBody>
          <a:bodyPr/>
          <a:lstStyle/>
          <a:p>
            <a:r>
              <a:rPr lang="en-US" dirty="0"/>
              <a:t>Rethink False Dichotomies</a:t>
            </a:r>
          </a:p>
        </p:txBody>
      </p:sp>
      <p:sp>
        <p:nvSpPr>
          <p:cNvPr id="3" name="Content Placeholder 2">
            <a:extLst>
              <a:ext uri="{FF2B5EF4-FFF2-40B4-BE49-F238E27FC236}">
                <a16:creationId xmlns:a16="http://schemas.microsoft.com/office/drawing/2014/main" id="{B45AF1BA-C8A5-E2F3-E1DD-7C6AF7A68258}"/>
              </a:ext>
            </a:extLst>
          </p:cNvPr>
          <p:cNvSpPr>
            <a:spLocks noGrp="1"/>
          </p:cNvSpPr>
          <p:nvPr>
            <p:ph idx="1"/>
          </p:nvPr>
        </p:nvSpPr>
        <p:spPr/>
        <p:txBody>
          <a:bodyPr vert="horz" lIns="91440" tIns="45720" rIns="91440" bIns="45720" rtlCol="0" anchor="t">
            <a:normAutofit/>
          </a:bodyPr>
          <a:lstStyle/>
          <a:p>
            <a:pPr marL="0" indent="0">
              <a:buNone/>
            </a:pPr>
            <a:r>
              <a:rPr lang="en-US" dirty="0">
                <a:solidFill>
                  <a:srgbClr val="003B68"/>
                </a:solidFill>
                <a:ea typeface="+mn-lt"/>
                <a:cs typeface="+mn-lt"/>
              </a:rPr>
              <a:t>In our example, it is possible to believe that God created the universe, </a:t>
            </a:r>
            <a:r>
              <a:rPr lang="en-US" u="sng" dirty="0">
                <a:solidFill>
                  <a:srgbClr val="003B68"/>
                </a:solidFill>
                <a:ea typeface="+mn-lt"/>
                <a:cs typeface="+mn-lt"/>
              </a:rPr>
              <a:t>and</a:t>
            </a:r>
            <a:r>
              <a:rPr lang="en-US" dirty="0">
                <a:solidFill>
                  <a:srgbClr val="003B68"/>
                </a:solidFill>
                <a:ea typeface="+mn-lt"/>
                <a:cs typeface="+mn-lt"/>
              </a:rPr>
              <a:t> that the universe operates according to natural laws that are discoverable by science.</a:t>
            </a:r>
            <a:endParaRPr lang="en-US" dirty="0">
              <a:solidFill>
                <a:srgbClr val="003B68"/>
              </a:solidFill>
            </a:endParaRPr>
          </a:p>
          <a:p>
            <a:endParaRPr lang="en-US" dirty="0"/>
          </a:p>
        </p:txBody>
      </p:sp>
      <p:pic>
        <p:nvPicPr>
          <p:cNvPr id="4" name="Picture 4">
            <a:extLst>
              <a:ext uri="{FF2B5EF4-FFF2-40B4-BE49-F238E27FC236}">
                <a16:creationId xmlns:a16="http://schemas.microsoft.com/office/drawing/2014/main" id="{0EFCF30D-E06D-7110-AAAC-6819D49A4B13}"/>
              </a:ext>
            </a:extLst>
          </p:cNvPr>
          <p:cNvPicPr>
            <a:picLocks noChangeAspect="1"/>
          </p:cNvPicPr>
          <p:nvPr/>
        </p:nvPicPr>
        <p:blipFill rotWithShape="1">
          <a:blip r:embed="rId3"/>
          <a:srcRect l="3327" t="10345" r="2935" b="15785"/>
          <a:stretch/>
        </p:blipFill>
        <p:spPr>
          <a:xfrm>
            <a:off x="683737" y="3041739"/>
            <a:ext cx="9136611" cy="2475915"/>
          </a:xfrm>
          <a:prstGeom prst="rect">
            <a:avLst/>
          </a:prstGeom>
        </p:spPr>
      </p:pic>
      <p:sp>
        <p:nvSpPr>
          <p:cNvPr id="5" name="TextBox 4">
            <a:extLst>
              <a:ext uri="{FF2B5EF4-FFF2-40B4-BE49-F238E27FC236}">
                <a16:creationId xmlns:a16="http://schemas.microsoft.com/office/drawing/2014/main" id="{72C80C9E-A9DC-2955-58AB-CE9EB60D67CA}"/>
              </a:ext>
            </a:extLst>
          </p:cNvPr>
          <p:cNvSpPr txBox="1"/>
          <p:nvPr/>
        </p:nvSpPr>
        <p:spPr>
          <a:xfrm>
            <a:off x="2987404" y="6274157"/>
            <a:ext cx="73265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003B68"/>
                </a:solidFill>
                <a:latin typeface="Trebuchet MS"/>
              </a:rPr>
              <a:t>In fact, several great scientists (including Einstein) believed in God.</a:t>
            </a:r>
          </a:p>
        </p:txBody>
      </p:sp>
      <p:pic>
        <p:nvPicPr>
          <p:cNvPr id="6" name="Picture 6" descr="A picture containing logo&#10;&#10;Description automatically generated">
            <a:extLst>
              <a:ext uri="{FF2B5EF4-FFF2-40B4-BE49-F238E27FC236}">
                <a16:creationId xmlns:a16="http://schemas.microsoft.com/office/drawing/2014/main" id="{0D641F21-A8FA-E936-A50F-F19C599B4CA4}"/>
              </a:ext>
            </a:extLst>
          </p:cNvPr>
          <p:cNvPicPr>
            <a:picLocks noChangeAspect="1"/>
          </p:cNvPicPr>
          <p:nvPr/>
        </p:nvPicPr>
        <p:blipFill>
          <a:blip r:embed="rId4"/>
          <a:stretch>
            <a:fillRect/>
          </a:stretch>
        </p:blipFill>
        <p:spPr>
          <a:xfrm flipH="1">
            <a:off x="9296401" y="4047392"/>
            <a:ext cx="2860430" cy="3429000"/>
          </a:xfrm>
          <a:prstGeom prst="rect">
            <a:avLst/>
          </a:prstGeom>
        </p:spPr>
      </p:pic>
    </p:spTree>
    <p:extLst>
      <p:ext uri="{BB962C8B-B14F-4D97-AF65-F5344CB8AC3E}">
        <p14:creationId xmlns:p14="http://schemas.microsoft.com/office/powerpoint/2010/main" val="540957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Logo&#10;&#10;Description automatically generated">
            <a:extLst>
              <a:ext uri="{FF2B5EF4-FFF2-40B4-BE49-F238E27FC236}">
                <a16:creationId xmlns:a16="http://schemas.microsoft.com/office/drawing/2014/main" id="{F9A84653-644E-AB9E-FF79-D44FFE5D2111}"/>
              </a:ext>
            </a:extLst>
          </p:cNvPr>
          <p:cNvPicPr>
            <a:picLocks noChangeAspect="1"/>
          </p:cNvPicPr>
          <p:nvPr/>
        </p:nvPicPr>
        <p:blipFill>
          <a:blip r:embed="rId3"/>
          <a:stretch>
            <a:fillRect/>
          </a:stretch>
        </p:blipFill>
        <p:spPr>
          <a:xfrm>
            <a:off x="4513385" y="-172916"/>
            <a:ext cx="2743200" cy="3429000"/>
          </a:xfrm>
          <a:prstGeom prst="rect">
            <a:avLst/>
          </a:prstGeom>
        </p:spPr>
      </p:pic>
      <p:pic>
        <p:nvPicPr>
          <p:cNvPr id="6" name="Picture 5" descr="Logo&#10;&#10;Description automatically generated">
            <a:extLst>
              <a:ext uri="{FF2B5EF4-FFF2-40B4-BE49-F238E27FC236}">
                <a16:creationId xmlns:a16="http://schemas.microsoft.com/office/drawing/2014/main" id="{B15377ED-C732-FD74-8767-BD05DA057D32}"/>
              </a:ext>
            </a:extLst>
          </p:cNvPr>
          <p:cNvPicPr>
            <a:picLocks noChangeAspect="1"/>
          </p:cNvPicPr>
          <p:nvPr/>
        </p:nvPicPr>
        <p:blipFill>
          <a:blip r:embed="rId3"/>
          <a:stretch>
            <a:fillRect/>
          </a:stretch>
        </p:blipFill>
        <p:spPr>
          <a:xfrm rot="10800000">
            <a:off x="9108830" y="3508130"/>
            <a:ext cx="2743200" cy="3429000"/>
          </a:xfrm>
          <a:prstGeom prst="rect">
            <a:avLst/>
          </a:prstGeom>
        </p:spPr>
      </p:pic>
      <p:sp>
        <p:nvSpPr>
          <p:cNvPr id="3" name="Content Placeholder 2">
            <a:extLst>
              <a:ext uri="{FF2B5EF4-FFF2-40B4-BE49-F238E27FC236}">
                <a16:creationId xmlns:a16="http://schemas.microsoft.com/office/drawing/2014/main" id="{CCC01214-1457-38D8-28C8-9BD881F1E0DD}"/>
              </a:ext>
            </a:extLst>
          </p:cNvPr>
          <p:cNvSpPr>
            <a:spLocks noGrp="1"/>
          </p:cNvSpPr>
          <p:nvPr>
            <p:ph idx="1"/>
          </p:nvPr>
        </p:nvSpPr>
        <p:spPr>
          <a:xfrm>
            <a:off x="506413" y="4457698"/>
            <a:ext cx="4471807" cy="2021655"/>
          </a:xfrm>
        </p:spPr>
        <p:txBody>
          <a:bodyPr vert="horz" lIns="91440" tIns="45720" rIns="91440" bIns="45720" rtlCol="0" anchor="t">
            <a:normAutofit/>
          </a:bodyPr>
          <a:lstStyle/>
          <a:p>
            <a:pPr marL="0" indent="0">
              <a:lnSpc>
                <a:spcPct val="100000"/>
              </a:lnSpc>
              <a:spcBef>
                <a:spcPts val="0"/>
              </a:spcBef>
              <a:buNone/>
            </a:pPr>
            <a:r>
              <a:rPr lang="en-US" sz="2000" b="1" dirty="0">
                <a:ea typeface="+mn-lt"/>
                <a:cs typeface="+mn-lt"/>
              </a:rPr>
              <a:t>Francis Collins</a:t>
            </a:r>
            <a:endParaRPr lang="en-US" dirty="0"/>
          </a:p>
          <a:p>
            <a:pPr marL="0" indent="0">
              <a:lnSpc>
                <a:spcPct val="100000"/>
              </a:lnSpc>
              <a:spcBef>
                <a:spcPts val="0"/>
              </a:spcBef>
              <a:buNone/>
            </a:pPr>
            <a:r>
              <a:rPr lang="en-US" sz="2000" dirty="0">
                <a:ea typeface="+mn-lt"/>
                <a:cs typeface="+mn-lt"/>
              </a:rPr>
              <a:t>American physician-geneticist</a:t>
            </a:r>
            <a:r>
              <a:rPr lang="en-US" sz="2000" b="1" dirty="0">
                <a:ea typeface="+mn-lt"/>
                <a:cs typeface="+mn-lt"/>
              </a:rPr>
              <a:t> </a:t>
            </a:r>
            <a:endParaRPr lang="en-US" sz="2000" b="1"/>
          </a:p>
          <a:p>
            <a:endParaRPr lang="en-US" sz="1300" b="1"/>
          </a:p>
          <a:p>
            <a:endParaRPr lang="en-US"/>
          </a:p>
        </p:txBody>
      </p:sp>
      <p:sp>
        <p:nvSpPr>
          <p:cNvPr id="4" name="TextBox 3">
            <a:extLst>
              <a:ext uri="{FF2B5EF4-FFF2-40B4-BE49-F238E27FC236}">
                <a16:creationId xmlns:a16="http://schemas.microsoft.com/office/drawing/2014/main" id="{C406E817-D387-7960-73C1-F4DCC6BA5A86}"/>
              </a:ext>
            </a:extLst>
          </p:cNvPr>
          <p:cNvSpPr txBox="1"/>
          <p:nvPr/>
        </p:nvSpPr>
        <p:spPr>
          <a:xfrm>
            <a:off x="4873516" y="1719654"/>
            <a:ext cx="7025424"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i="1">
                <a:solidFill>
                  <a:srgbClr val="003B68"/>
                </a:solidFill>
                <a:latin typeface="Trebuchet MS"/>
              </a:rPr>
              <a:t>"One of the greatest tragedies of our time is this impression that has been created that science and religion have to be at war."</a:t>
            </a:r>
            <a:endParaRPr lang="en-US" sz="4000">
              <a:solidFill>
                <a:srgbClr val="003B68"/>
              </a:solidFill>
              <a:latin typeface="Trebuchet MS"/>
            </a:endParaRPr>
          </a:p>
        </p:txBody>
      </p:sp>
      <p:pic>
        <p:nvPicPr>
          <p:cNvPr id="5" name="Picture 5">
            <a:extLst>
              <a:ext uri="{FF2B5EF4-FFF2-40B4-BE49-F238E27FC236}">
                <a16:creationId xmlns:a16="http://schemas.microsoft.com/office/drawing/2014/main" id="{9BE06BCD-1C48-865F-C2D2-286F3C8C939F}"/>
              </a:ext>
            </a:extLst>
          </p:cNvPr>
          <p:cNvPicPr>
            <a:picLocks noChangeAspect="1"/>
          </p:cNvPicPr>
          <p:nvPr/>
        </p:nvPicPr>
        <p:blipFill>
          <a:blip r:embed="rId4"/>
          <a:stretch>
            <a:fillRect/>
          </a:stretch>
        </p:blipFill>
        <p:spPr>
          <a:xfrm>
            <a:off x="597006" y="1137491"/>
            <a:ext cx="3158904" cy="3170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9491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36AF-E664-A448-2FB9-B50F3593AF2A}"/>
              </a:ext>
            </a:extLst>
          </p:cNvPr>
          <p:cNvSpPr>
            <a:spLocks noGrp="1"/>
          </p:cNvSpPr>
          <p:nvPr>
            <p:ph type="title"/>
          </p:nvPr>
        </p:nvSpPr>
        <p:spPr/>
        <p:txBody>
          <a:bodyPr/>
          <a:lstStyle/>
          <a:p>
            <a:r>
              <a:rPr lang="en-US" dirty="0"/>
              <a:t>Another example of a false dichotomy?</a:t>
            </a:r>
          </a:p>
        </p:txBody>
      </p:sp>
      <p:sp>
        <p:nvSpPr>
          <p:cNvPr id="3" name="Content Placeholder 2">
            <a:extLst>
              <a:ext uri="{FF2B5EF4-FFF2-40B4-BE49-F238E27FC236}">
                <a16:creationId xmlns:a16="http://schemas.microsoft.com/office/drawing/2014/main" id="{5C28BA7B-053A-E967-AA56-7D8F4A5CEA54}"/>
              </a:ext>
            </a:extLst>
          </p:cNvPr>
          <p:cNvSpPr>
            <a:spLocks noGrp="1"/>
          </p:cNvSpPr>
          <p:nvPr>
            <p:ph idx="1"/>
          </p:nvPr>
        </p:nvSpPr>
        <p:spPr>
          <a:xfrm>
            <a:off x="617499" y="1770191"/>
            <a:ext cx="5726151" cy="3599316"/>
          </a:xfrm>
        </p:spPr>
        <p:txBody>
          <a:bodyPr vert="horz" lIns="91440" tIns="45720" rIns="91440" bIns="45720" rtlCol="0" anchor="t">
            <a:normAutofit/>
          </a:bodyPr>
          <a:lstStyle/>
          <a:p>
            <a:pPr marL="0" indent="0">
              <a:buNone/>
            </a:pPr>
            <a:r>
              <a:rPr lang="en-US" b="1" dirty="0">
                <a:solidFill>
                  <a:srgbClr val="003B68"/>
                </a:solidFill>
                <a:ea typeface="+mn-lt"/>
                <a:cs typeface="+mn-lt"/>
              </a:rPr>
              <a:t>When we live together in communities, we agree to follow certain rules for our </a:t>
            </a:r>
            <a:r>
              <a:rPr lang="en-US" b="1" u="sng" dirty="0">
                <a:solidFill>
                  <a:srgbClr val="003B68"/>
                </a:solidFill>
                <a:ea typeface="+mn-lt"/>
                <a:cs typeface="+mn-lt"/>
              </a:rPr>
              <a:t>mutual safety</a:t>
            </a:r>
            <a:r>
              <a:rPr lang="en-US" b="1" dirty="0">
                <a:solidFill>
                  <a:srgbClr val="003B68"/>
                </a:solidFill>
                <a:ea typeface="+mn-lt"/>
                <a:cs typeface="+mn-lt"/>
              </a:rPr>
              <a:t>, such as stopping a red lights, driving on the right side of the road, and using designated places for elimination (i.e., restrooms). </a:t>
            </a:r>
          </a:p>
          <a:p>
            <a:pPr marL="0" indent="0">
              <a:buNone/>
            </a:pPr>
            <a:endParaRPr lang="en-US" dirty="0">
              <a:solidFill>
                <a:srgbClr val="000000"/>
              </a:solidFill>
            </a:endParaRPr>
          </a:p>
          <a:p>
            <a:endParaRPr lang="en-US" dirty="0"/>
          </a:p>
        </p:txBody>
      </p:sp>
      <p:pic>
        <p:nvPicPr>
          <p:cNvPr id="4" name="Picture 4" descr="Graphical user interface&#10;&#10;Description automatically generated">
            <a:extLst>
              <a:ext uri="{FF2B5EF4-FFF2-40B4-BE49-F238E27FC236}">
                <a16:creationId xmlns:a16="http://schemas.microsoft.com/office/drawing/2014/main" id="{9DA745A7-0AB0-2DFD-DA3F-F2391E3842E7}"/>
              </a:ext>
            </a:extLst>
          </p:cNvPr>
          <p:cNvPicPr>
            <a:picLocks noChangeAspect="1"/>
          </p:cNvPicPr>
          <p:nvPr/>
        </p:nvPicPr>
        <p:blipFill rotWithShape="1">
          <a:blip r:embed="rId3"/>
          <a:srcRect l="120" t="13675" r="599" b="14103"/>
          <a:stretch/>
        </p:blipFill>
        <p:spPr>
          <a:xfrm>
            <a:off x="4773766" y="4394157"/>
            <a:ext cx="5303085" cy="2201869"/>
          </a:xfrm>
          <a:prstGeom prst="rect">
            <a:avLst/>
          </a:prstGeom>
        </p:spPr>
      </p:pic>
      <p:sp>
        <p:nvSpPr>
          <p:cNvPr id="5" name="TextBox 4">
            <a:extLst>
              <a:ext uri="{FF2B5EF4-FFF2-40B4-BE49-F238E27FC236}">
                <a16:creationId xmlns:a16="http://schemas.microsoft.com/office/drawing/2014/main" id="{00993AE9-4CB8-7FEB-5232-E6F3DDA8CD46}"/>
              </a:ext>
            </a:extLst>
          </p:cNvPr>
          <p:cNvSpPr txBox="1"/>
          <p:nvPr/>
        </p:nvSpPr>
        <p:spPr>
          <a:xfrm>
            <a:off x="618682" y="4657034"/>
            <a:ext cx="381643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70C0"/>
                </a:solidFill>
              </a:rPr>
              <a:t>The choice to have children vaccinated before they attend school is like the other community rules.</a:t>
            </a:r>
            <a:endParaRPr lang="en-US" b="1">
              <a:solidFill>
                <a:srgbClr val="0070C0"/>
              </a:solidFill>
            </a:endParaRPr>
          </a:p>
        </p:txBody>
      </p:sp>
      <p:pic>
        <p:nvPicPr>
          <p:cNvPr id="6" name="Picture 6">
            <a:extLst>
              <a:ext uri="{FF2B5EF4-FFF2-40B4-BE49-F238E27FC236}">
                <a16:creationId xmlns:a16="http://schemas.microsoft.com/office/drawing/2014/main" id="{57680232-6FCD-C976-39A3-1DCCEA61E42F}"/>
              </a:ext>
            </a:extLst>
          </p:cNvPr>
          <p:cNvPicPr>
            <a:picLocks noChangeAspect="1"/>
          </p:cNvPicPr>
          <p:nvPr/>
        </p:nvPicPr>
        <p:blipFill>
          <a:blip r:embed="rId4"/>
          <a:stretch>
            <a:fillRect/>
          </a:stretch>
        </p:blipFill>
        <p:spPr>
          <a:xfrm>
            <a:off x="6381955" y="2448106"/>
            <a:ext cx="2086708" cy="1174958"/>
          </a:xfrm>
          <a:prstGeom prst="rect">
            <a:avLst/>
          </a:prstGeom>
        </p:spPr>
      </p:pic>
      <p:pic>
        <p:nvPicPr>
          <p:cNvPr id="7" name="Picture 7">
            <a:extLst>
              <a:ext uri="{FF2B5EF4-FFF2-40B4-BE49-F238E27FC236}">
                <a16:creationId xmlns:a16="http://schemas.microsoft.com/office/drawing/2014/main" id="{8F8E9895-95DF-83CB-E18B-A42B0716E31B}"/>
              </a:ext>
            </a:extLst>
          </p:cNvPr>
          <p:cNvPicPr>
            <a:picLocks noChangeAspect="1"/>
          </p:cNvPicPr>
          <p:nvPr/>
        </p:nvPicPr>
        <p:blipFill>
          <a:blip r:embed="rId5"/>
          <a:stretch>
            <a:fillRect/>
          </a:stretch>
        </p:blipFill>
        <p:spPr>
          <a:xfrm>
            <a:off x="8609054" y="2448106"/>
            <a:ext cx="1770185" cy="1174594"/>
          </a:xfrm>
          <a:prstGeom prst="rect">
            <a:avLst/>
          </a:prstGeom>
        </p:spPr>
      </p:pic>
      <p:pic>
        <p:nvPicPr>
          <p:cNvPr id="8" name="Picture 8" descr="Icon&#10;&#10;Description automatically generated">
            <a:extLst>
              <a:ext uri="{FF2B5EF4-FFF2-40B4-BE49-F238E27FC236}">
                <a16:creationId xmlns:a16="http://schemas.microsoft.com/office/drawing/2014/main" id="{3A84C696-A5C0-3D1F-2386-5DAB60ECA5E3}"/>
              </a:ext>
            </a:extLst>
          </p:cNvPr>
          <p:cNvPicPr>
            <a:picLocks noChangeAspect="1"/>
          </p:cNvPicPr>
          <p:nvPr/>
        </p:nvPicPr>
        <p:blipFill>
          <a:blip r:embed="rId6"/>
          <a:stretch>
            <a:fillRect/>
          </a:stretch>
        </p:blipFill>
        <p:spPr>
          <a:xfrm>
            <a:off x="10519630" y="2448106"/>
            <a:ext cx="1184032" cy="1172309"/>
          </a:xfrm>
          <a:prstGeom prst="rect">
            <a:avLst/>
          </a:prstGeom>
        </p:spPr>
      </p:pic>
    </p:spTree>
    <p:extLst>
      <p:ext uri="{BB962C8B-B14F-4D97-AF65-F5344CB8AC3E}">
        <p14:creationId xmlns:p14="http://schemas.microsoft.com/office/powerpoint/2010/main" val="536650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D5C6-A38D-3458-7A14-33B52FBB86FB}"/>
              </a:ext>
            </a:extLst>
          </p:cNvPr>
          <p:cNvSpPr>
            <a:spLocks noGrp="1"/>
          </p:cNvSpPr>
          <p:nvPr>
            <p:ph type="title"/>
          </p:nvPr>
        </p:nvSpPr>
        <p:spPr/>
        <p:txBody>
          <a:bodyPr>
            <a:normAutofit/>
          </a:bodyPr>
          <a:lstStyle/>
          <a:p>
            <a:r>
              <a:rPr lang="en-US" dirty="0"/>
              <a:t>Discussion</a:t>
            </a:r>
          </a:p>
        </p:txBody>
      </p:sp>
      <p:sp>
        <p:nvSpPr>
          <p:cNvPr id="3" name="Content Placeholder 2">
            <a:extLst>
              <a:ext uri="{FF2B5EF4-FFF2-40B4-BE49-F238E27FC236}">
                <a16:creationId xmlns:a16="http://schemas.microsoft.com/office/drawing/2014/main" id="{C655559C-125C-C831-EE81-9D6CCEFCA6D4}"/>
              </a:ext>
            </a:extLst>
          </p:cNvPr>
          <p:cNvSpPr>
            <a:spLocks noGrp="1"/>
          </p:cNvSpPr>
          <p:nvPr>
            <p:ph idx="1"/>
          </p:nvPr>
        </p:nvSpPr>
        <p:spPr>
          <a:xfrm>
            <a:off x="582863" y="1839464"/>
            <a:ext cx="9613861" cy="3599316"/>
          </a:xfrm>
        </p:spPr>
        <p:txBody>
          <a:bodyPr vert="horz" lIns="91440" tIns="45720" rIns="91440" bIns="45720" rtlCol="0" anchor="t">
            <a:normAutofit/>
          </a:bodyPr>
          <a:lstStyle/>
          <a:p>
            <a:pPr marL="0" indent="0" algn="ctr">
              <a:buNone/>
            </a:pPr>
            <a:r>
              <a:rPr lang="en-US" sz="5000" b="1" dirty="0">
                <a:solidFill>
                  <a:srgbClr val="0070C0"/>
                </a:solidFill>
              </a:rPr>
              <a:t>Can you think of other false dichotomies? </a:t>
            </a:r>
          </a:p>
        </p:txBody>
      </p:sp>
    </p:spTree>
    <p:extLst>
      <p:ext uri="{BB962C8B-B14F-4D97-AF65-F5344CB8AC3E}">
        <p14:creationId xmlns:p14="http://schemas.microsoft.com/office/powerpoint/2010/main" val="3599428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D5C6-A38D-3458-7A14-33B52FBB86FB}"/>
              </a:ext>
            </a:extLst>
          </p:cNvPr>
          <p:cNvSpPr>
            <a:spLocks noGrp="1"/>
          </p:cNvSpPr>
          <p:nvPr>
            <p:ph type="title"/>
          </p:nvPr>
        </p:nvSpPr>
        <p:spPr/>
        <p:txBody>
          <a:bodyPr>
            <a:normAutofit fontScale="90000"/>
          </a:bodyPr>
          <a:lstStyle/>
          <a:p>
            <a:r>
              <a:rPr lang="en-US" dirty="0"/>
              <a:t>Do you see either of these as </a:t>
            </a:r>
            <a:br>
              <a:rPr lang="en-US" dirty="0"/>
            </a:br>
            <a:r>
              <a:rPr lang="en-US" dirty="0"/>
              <a:t>false dichotomies? </a:t>
            </a:r>
          </a:p>
        </p:txBody>
      </p:sp>
      <p:sp>
        <p:nvSpPr>
          <p:cNvPr id="3" name="Content Placeholder 2">
            <a:extLst>
              <a:ext uri="{FF2B5EF4-FFF2-40B4-BE49-F238E27FC236}">
                <a16:creationId xmlns:a16="http://schemas.microsoft.com/office/drawing/2014/main" id="{C655559C-125C-C831-EE81-9D6CCEFCA6D4}"/>
              </a:ext>
            </a:extLst>
          </p:cNvPr>
          <p:cNvSpPr>
            <a:spLocks noGrp="1"/>
          </p:cNvSpPr>
          <p:nvPr>
            <p:ph idx="1"/>
          </p:nvPr>
        </p:nvSpPr>
        <p:spPr>
          <a:xfrm>
            <a:off x="582863" y="1839464"/>
            <a:ext cx="9613861" cy="3599316"/>
          </a:xfrm>
        </p:spPr>
        <p:txBody>
          <a:bodyPr vert="horz" lIns="91440" tIns="45720" rIns="91440" bIns="45720" rtlCol="0" anchor="t">
            <a:normAutofit/>
          </a:bodyPr>
          <a:lstStyle/>
          <a:p>
            <a:r>
              <a:rPr lang="en-US" sz="3000" b="1" dirty="0">
                <a:solidFill>
                  <a:srgbClr val="003B68"/>
                </a:solidFill>
                <a:ea typeface="+mn-lt"/>
                <a:cs typeface="+mn-lt"/>
              </a:rPr>
              <a:t>I am not having my child vaccinated because I don't want their immune system invaded by something foreign.</a:t>
            </a:r>
            <a:endParaRPr lang="en-US" sz="3000" b="1" dirty="0">
              <a:solidFill>
                <a:srgbClr val="003B68"/>
              </a:solidFill>
            </a:endParaRPr>
          </a:p>
          <a:p>
            <a:endParaRPr lang="en-US" sz="3000" b="1" dirty="0">
              <a:solidFill>
                <a:srgbClr val="003B68"/>
              </a:solidFill>
              <a:ea typeface="+mn-lt"/>
              <a:cs typeface="+mn-lt"/>
            </a:endParaRPr>
          </a:p>
          <a:p>
            <a:r>
              <a:rPr lang="en-US" sz="3000" b="1" dirty="0">
                <a:solidFill>
                  <a:srgbClr val="003B68"/>
                </a:solidFill>
                <a:ea typeface="+mn-lt"/>
                <a:cs typeface="+mn-lt"/>
              </a:rPr>
              <a:t>The government is too big so I'm going to oppose it by not having my child vaccinated.</a:t>
            </a:r>
            <a:endParaRPr lang="en-US" sz="3000" b="1" dirty="0">
              <a:solidFill>
                <a:srgbClr val="003B68"/>
              </a:solidFill>
            </a:endParaRPr>
          </a:p>
          <a:p>
            <a:endParaRPr lang="en-US" dirty="0"/>
          </a:p>
        </p:txBody>
      </p:sp>
    </p:spTree>
    <p:extLst>
      <p:ext uri="{BB962C8B-B14F-4D97-AF65-F5344CB8AC3E}">
        <p14:creationId xmlns:p14="http://schemas.microsoft.com/office/powerpoint/2010/main" val="201816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C7CE0-5CCE-E4F4-D80F-050B705C2B82}"/>
              </a:ext>
            </a:extLst>
          </p:cNvPr>
          <p:cNvSpPr>
            <a:spLocks noGrp="1"/>
          </p:cNvSpPr>
          <p:nvPr>
            <p:ph type="title" idx="4294967295"/>
          </p:nvPr>
        </p:nvSpPr>
        <p:spPr>
          <a:xfrm>
            <a:off x="0" y="1957821"/>
            <a:ext cx="12188536" cy="1081088"/>
          </a:xfrm>
        </p:spPr>
        <p:txBody>
          <a:bodyPr>
            <a:normAutofit/>
          </a:bodyPr>
          <a:lstStyle/>
          <a:p>
            <a:pPr algn="ctr"/>
            <a:r>
              <a:rPr lang="en-US" sz="5000" b="1">
                <a:solidFill>
                  <a:srgbClr val="003B68"/>
                </a:solidFill>
              </a:rPr>
              <a:t>Who benefits from false dichotomies?</a:t>
            </a:r>
            <a:endParaRPr lang="en-US" sz="5000"/>
          </a:p>
        </p:txBody>
      </p:sp>
    </p:spTree>
    <p:extLst>
      <p:ext uri="{BB962C8B-B14F-4D97-AF65-F5344CB8AC3E}">
        <p14:creationId xmlns:p14="http://schemas.microsoft.com/office/powerpoint/2010/main" val="3933869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94AA-6894-9125-8289-C6230A720DC9}"/>
              </a:ext>
            </a:extLst>
          </p:cNvPr>
          <p:cNvSpPr>
            <a:spLocks noGrp="1"/>
          </p:cNvSpPr>
          <p:nvPr>
            <p:ph type="title"/>
          </p:nvPr>
        </p:nvSpPr>
        <p:spPr/>
        <p:txBody>
          <a:bodyPr/>
          <a:lstStyle/>
          <a:p>
            <a:r>
              <a:rPr lang="en-US"/>
              <a:t>Four Key Facts</a:t>
            </a:r>
          </a:p>
        </p:txBody>
      </p:sp>
      <p:sp>
        <p:nvSpPr>
          <p:cNvPr id="3" name="Content Placeholder 2">
            <a:extLst>
              <a:ext uri="{FF2B5EF4-FFF2-40B4-BE49-F238E27FC236}">
                <a16:creationId xmlns:a16="http://schemas.microsoft.com/office/drawing/2014/main" id="{0F40B4FF-656E-6072-6245-AB9F6FA3F694}"/>
              </a:ext>
            </a:extLst>
          </p:cNvPr>
          <p:cNvSpPr>
            <a:spLocks noGrp="1"/>
          </p:cNvSpPr>
          <p:nvPr>
            <p:ph idx="1"/>
          </p:nvPr>
        </p:nvSpPr>
        <p:spPr>
          <a:xfrm>
            <a:off x="224954" y="1793282"/>
            <a:ext cx="9660042" cy="3856893"/>
          </a:xfrm>
        </p:spPr>
        <p:txBody>
          <a:bodyPr vert="horz" lIns="91440" tIns="45720" rIns="91440" bIns="45720" rtlCol="0" anchor="t">
            <a:noAutofit/>
          </a:bodyPr>
          <a:lstStyle/>
          <a:p>
            <a:pPr>
              <a:buNone/>
            </a:pPr>
            <a:r>
              <a:rPr lang="en-US" sz="2800" b="1" i="1" dirty="0">
                <a:solidFill>
                  <a:srgbClr val="003B68"/>
                </a:solidFill>
                <a:ea typeface="+mn-lt"/>
                <a:cs typeface="+mn-lt"/>
              </a:rPr>
              <a:t>Here are two statements that we made up...just out of thin air:</a:t>
            </a:r>
            <a:endParaRPr lang="en-US" sz="2800" b="1" i="1">
              <a:solidFill>
                <a:srgbClr val="003B68"/>
              </a:solidFill>
            </a:endParaRPr>
          </a:p>
          <a:p>
            <a:pPr>
              <a:buNone/>
            </a:pPr>
            <a:endParaRPr lang="en-US" sz="2800" b="1" i="1" dirty="0">
              <a:solidFill>
                <a:srgbClr val="003B68"/>
              </a:solidFill>
              <a:ea typeface="+mn-lt"/>
              <a:cs typeface="+mn-lt"/>
            </a:endParaRPr>
          </a:p>
          <a:p>
            <a:pPr>
              <a:buFont typeface="Arial"/>
              <a:buChar char="•"/>
            </a:pPr>
            <a:r>
              <a:rPr lang="en-US" b="1" dirty="0">
                <a:solidFill>
                  <a:srgbClr val="0070C0"/>
                </a:solidFill>
                <a:ea typeface="+mn-lt"/>
                <a:cs typeface="+mn-lt"/>
              </a:rPr>
              <a:t>22 people with brain tumors state they "definitely" carried a cell phone for years.</a:t>
            </a:r>
            <a:endParaRPr lang="en-US" b="1">
              <a:solidFill>
                <a:srgbClr val="0070C0"/>
              </a:solidFill>
            </a:endParaRPr>
          </a:p>
          <a:p>
            <a:pPr marL="0" indent="0">
              <a:buNone/>
            </a:pPr>
            <a:endParaRPr lang="en-US" b="1" dirty="0">
              <a:solidFill>
                <a:srgbClr val="0070C0"/>
              </a:solidFill>
              <a:ea typeface="+mn-lt"/>
              <a:cs typeface="+mn-lt"/>
            </a:endParaRPr>
          </a:p>
          <a:p>
            <a:pPr>
              <a:buFont typeface="Arial"/>
              <a:buChar char="•"/>
            </a:pPr>
            <a:r>
              <a:rPr lang="en-US" b="1" dirty="0">
                <a:solidFill>
                  <a:srgbClr val="0070C0"/>
                </a:solidFill>
                <a:ea typeface="+mn-lt"/>
                <a:cs typeface="+mn-lt"/>
              </a:rPr>
              <a:t>61% of people with cancer were found to have arthritis, too.</a:t>
            </a:r>
            <a:endParaRPr lang="en-US" dirty="0">
              <a:ea typeface="+mn-lt"/>
              <a:cs typeface="+mn-lt"/>
            </a:endParaRPr>
          </a:p>
        </p:txBody>
      </p:sp>
      <p:pic>
        <p:nvPicPr>
          <p:cNvPr id="5" name="Picture 5">
            <a:extLst>
              <a:ext uri="{FF2B5EF4-FFF2-40B4-BE49-F238E27FC236}">
                <a16:creationId xmlns:a16="http://schemas.microsoft.com/office/drawing/2014/main" id="{B5B170EE-3470-D549-BCF2-14B198215A45}"/>
              </a:ext>
            </a:extLst>
          </p:cNvPr>
          <p:cNvPicPr>
            <a:picLocks noChangeAspect="1"/>
          </p:cNvPicPr>
          <p:nvPr/>
        </p:nvPicPr>
        <p:blipFill rotWithShape="1">
          <a:blip r:embed="rId3"/>
          <a:srcRect t="13468" r="-422" b="12458"/>
          <a:stretch/>
        </p:blipFill>
        <p:spPr>
          <a:xfrm>
            <a:off x="10098505" y="1914419"/>
            <a:ext cx="1808049" cy="1662548"/>
          </a:xfrm>
          <a:prstGeom prst="rect">
            <a:avLst/>
          </a:prstGeom>
        </p:spPr>
      </p:pic>
      <p:pic>
        <p:nvPicPr>
          <p:cNvPr id="7" name="Picture 7" descr="Graphical user interface&#10;&#10;Description automatically generated">
            <a:extLst>
              <a:ext uri="{FF2B5EF4-FFF2-40B4-BE49-F238E27FC236}">
                <a16:creationId xmlns:a16="http://schemas.microsoft.com/office/drawing/2014/main" id="{7ADFB0BC-BD85-A498-BCE2-D14E759C8AE4}"/>
              </a:ext>
            </a:extLst>
          </p:cNvPr>
          <p:cNvPicPr>
            <a:picLocks noChangeAspect="1"/>
          </p:cNvPicPr>
          <p:nvPr/>
        </p:nvPicPr>
        <p:blipFill>
          <a:blip r:embed="rId4"/>
          <a:stretch>
            <a:fillRect/>
          </a:stretch>
        </p:blipFill>
        <p:spPr>
          <a:xfrm rot="1320000">
            <a:off x="9671258" y="3003503"/>
            <a:ext cx="1819564" cy="2274455"/>
          </a:xfrm>
          <a:prstGeom prst="rect">
            <a:avLst/>
          </a:prstGeom>
        </p:spPr>
      </p:pic>
    </p:spTree>
    <p:extLst>
      <p:ext uri="{BB962C8B-B14F-4D97-AF65-F5344CB8AC3E}">
        <p14:creationId xmlns:p14="http://schemas.microsoft.com/office/powerpoint/2010/main" val="3818337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8F7D7B6-A0B7-E84C-CE61-135E4CF3D301}"/>
              </a:ext>
            </a:extLst>
          </p:cNvPr>
          <p:cNvPicPr>
            <a:picLocks noChangeAspect="1"/>
          </p:cNvPicPr>
          <p:nvPr/>
        </p:nvPicPr>
        <p:blipFill rotWithShape="1">
          <a:blip r:embed="rId3"/>
          <a:srcRect t="9965" r="-95" b="23386"/>
          <a:stretch/>
        </p:blipFill>
        <p:spPr>
          <a:xfrm>
            <a:off x="0" y="0"/>
            <a:ext cx="12203557" cy="5375342"/>
          </a:xfrm>
          <a:prstGeom prst="rect">
            <a:avLst/>
          </a:prstGeom>
        </p:spPr>
      </p:pic>
      <p:sp>
        <p:nvSpPr>
          <p:cNvPr id="6" name="Rectangle 5">
            <a:extLst>
              <a:ext uri="{FF2B5EF4-FFF2-40B4-BE49-F238E27FC236}">
                <a16:creationId xmlns:a16="http://schemas.microsoft.com/office/drawing/2014/main" id="{B2C5ADC2-29CE-96FB-65C6-D191DF7111DE}"/>
              </a:ext>
            </a:extLst>
          </p:cNvPr>
          <p:cNvSpPr/>
          <p:nvPr/>
        </p:nvSpPr>
        <p:spPr>
          <a:xfrm>
            <a:off x="0" y="-9332"/>
            <a:ext cx="12249727" cy="5391727"/>
          </a:xfrm>
          <a:prstGeom prst="rect">
            <a:avLst/>
          </a:prstGeom>
          <a:solidFill>
            <a:srgbClr val="3D3D3D">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EC7CE0-5CCE-E4F4-D80F-050B705C2B82}"/>
              </a:ext>
            </a:extLst>
          </p:cNvPr>
          <p:cNvSpPr>
            <a:spLocks noGrp="1"/>
          </p:cNvSpPr>
          <p:nvPr>
            <p:ph type="title" idx="4294967295"/>
          </p:nvPr>
        </p:nvSpPr>
        <p:spPr>
          <a:xfrm>
            <a:off x="0" y="1957821"/>
            <a:ext cx="12188536" cy="1081088"/>
          </a:xfrm>
        </p:spPr>
        <p:txBody>
          <a:bodyPr>
            <a:normAutofit/>
          </a:bodyPr>
          <a:lstStyle/>
          <a:p>
            <a:pPr algn="ctr"/>
            <a:r>
              <a:rPr lang="en-US" sz="5000" b="1">
                <a:solidFill>
                  <a:srgbClr val="FFFFFF"/>
                </a:solidFill>
              </a:rPr>
              <a:t>Who benefits from false dichotomies?</a:t>
            </a:r>
            <a:endParaRPr lang="en-US" sz="5000">
              <a:solidFill>
                <a:srgbClr val="FFFFFF"/>
              </a:solidFill>
            </a:endParaRPr>
          </a:p>
        </p:txBody>
      </p:sp>
      <p:sp>
        <p:nvSpPr>
          <p:cNvPr id="4" name="Content Placeholder 2">
            <a:extLst>
              <a:ext uri="{FF2B5EF4-FFF2-40B4-BE49-F238E27FC236}">
                <a16:creationId xmlns:a16="http://schemas.microsoft.com/office/drawing/2014/main" id="{553D79DB-BAA5-01F5-ADF0-DBF7C36AA4C8}"/>
              </a:ext>
            </a:extLst>
          </p:cNvPr>
          <p:cNvSpPr>
            <a:spLocks noGrp="1"/>
          </p:cNvSpPr>
          <p:nvPr>
            <p:ph idx="1"/>
          </p:nvPr>
        </p:nvSpPr>
        <p:spPr>
          <a:xfrm>
            <a:off x="2120994" y="2884103"/>
            <a:ext cx="7956089" cy="574763"/>
          </a:xfrm>
        </p:spPr>
        <p:txBody>
          <a:bodyPr vert="horz" lIns="91440" tIns="45720" rIns="91440" bIns="45720" rtlCol="0" anchor="t">
            <a:normAutofit/>
          </a:bodyPr>
          <a:lstStyle/>
          <a:p>
            <a:pPr marL="0" indent="0" algn="ctr">
              <a:buNone/>
            </a:pPr>
            <a:r>
              <a:rPr lang="en-US" sz="3000" b="1" dirty="0">
                <a:solidFill>
                  <a:srgbClr val="FFFFFF"/>
                </a:solidFill>
                <a:ea typeface="+mn-lt"/>
                <a:cs typeface="+mn-lt"/>
              </a:rPr>
              <a:t>Often, it's people who want a controversy.</a:t>
            </a:r>
            <a:endParaRPr lang="en-US" sz="3000" b="1" dirty="0">
              <a:solidFill>
                <a:srgbClr val="FFFFFF"/>
              </a:solidFill>
            </a:endParaRPr>
          </a:p>
          <a:p>
            <a:pPr algn="ctr"/>
            <a:endParaRPr lang="en-US">
              <a:solidFill>
                <a:srgbClr val="FFFFFF"/>
              </a:solidFill>
            </a:endParaRPr>
          </a:p>
        </p:txBody>
      </p:sp>
    </p:spTree>
    <p:extLst>
      <p:ext uri="{BB962C8B-B14F-4D97-AF65-F5344CB8AC3E}">
        <p14:creationId xmlns:p14="http://schemas.microsoft.com/office/powerpoint/2010/main" val="1170053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F7CB70-1C65-9969-47FA-5D599672869B}"/>
              </a:ext>
            </a:extLst>
          </p:cNvPr>
          <p:cNvSpPr txBox="1"/>
          <p:nvPr/>
        </p:nvSpPr>
        <p:spPr>
          <a:xfrm>
            <a:off x="2320636" y="2032000"/>
            <a:ext cx="755072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a:solidFill>
                  <a:srgbClr val="003B68"/>
                </a:solidFill>
              </a:rPr>
              <a:t>Avoiding False Balance</a:t>
            </a:r>
            <a:endParaRPr lang="en-US"/>
          </a:p>
        </p:txBody>
      </p:sp>
    </p:spTree>
    <p:extLst>
      <p:ext uri="{BB962C8B-B14F-4D97-AF65-F5344CB8AC3E}">
        <p14:creationId xmlns:p14="http://schemas.microsoft.com/office/powerpoint/2010/main" val="4117238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AF96F-1185-76AD-E551-D2B73E8D2FD3}"/>
              </a:ext>
            </a:extLst>
          </p:cNvPr>
          <p:cNvSpPr>
            <a:spLocks noGrp="1"/>
          </p:cNvSpPr>
          <p:nvPr>
            <p:ph type="title"/>
          </p:nvPr>
        </p:nvSpPr>
        <p:spPr/>
        <p:txBody>
          <a:bodyPr/>
          <a:lstStyle/>
          <a:p>
            <a:r>
              <a:rPr lang="en-US" dirty="0"/>
              <a:t>False Balance</a:t>
            </a:r>
          </a:p>
        </p:txBody>
      </p:sp>
      <p:sp>
        <p:nvSpPr>
          <p:cNvPr id="3" name="Content Placeholder 2">
            <a:extLst>
              <a:ext uri="{FF2B5EF4-FFF2-40B4-BE49-F238E27FC236}">
                <a16:creationId xmlns:a16="http://schemas.microsoft.com/office/drawing/2014/main" id="{657E1CE5-3A04-689D-2249-6EF8C7B893F7}"/>
              </a:ext>
            </a:extLst>
          </p:cNvPr>
          <p:cNvSpPr>
            <a:spLocks noGrp="1"/>
          </p:cNvSpPr>
          <p:nvPr>
            <p:ph idx="1"/>
          </p:nvPr>
        </p:nvSpPr>
        <p:spPr/>
        <p:txBody>
          <a:bodyPr vert="horz" lIns="91440" tIns="45720" rIns="91440" bIns="45720" rtlCol="0" anchor="t">
            <a:noAutofit/>
          </a:bodyPr>
          <a:lstStyle/>
          <a:p>
            <a:pPr marL="0" indent="0">
              <a:lnSpc>
                <a:spcPct val="100000"/>
              </a:lnSpc>
              <a:buNone/>
            </a:pPr>
            <a:r>
              <a:rPr lang="en-US" sz="4000" b="1" dirty="0">
                <a:solidFill>
                  <a:srgbClr val="003B68"/>
                </a:solidFill>
                <a:ea typeface="+mn-lt"/>
                <a:cs typeface="+mn-lt"/>
              </a:rPr>
              <a:t>Definition: </a:t>
            </a:r>
            <a:r>
              <a:rPr lang="en-US" sz="4000" dirty="0">
                <a:solidFill>
                  <a:srgbClr val="003B68"/>
                </a:solidFill>
                <a:ea typeface="+mn-lt"/>
                <a:cs typeface="+mn-lt"/>
              </a:rPr>
              <a:t>False balance is a media bias in which journalists present an issue as being more balanced between opposing viewpoints than the evidence supports. </a:t>
            </a:r>
          </a:p>
          <a:p>
            <a:pPr marL="0" indent="0">
              <a:lnSpc>
                <a:spcPct val="100000"/>
              </a:lnSpc>
              <a:buNone/>
            </a:pPr>
            <a:endParaRPr lang="en-US" sz="4000" dirty="0">
              <a:solidFill>
                <a:srgbClr val="003B68"/>
              </a:solidFill>
              <a:ea typeface="+mn-lt"/>
              <a:cs typeface="+mn-lt"/>
            </a:endParaRPr>
          </a:p>
          <a:p>
            <a:pPr marL="0" indent="0">
              <a:lnSpc>
                <a:spcPct val="100000"/>
              </a:lnSpc>
              <a:buNone/>
            </a:pPr>
            <a:r>
              <a:rPr lang="en-US" sz="4000" dirty="0">
                <a:solidFill>
                  <a:srgbClr val="003B68"/>
                </a:solidFill>
                <a:ea typeface="+mn-lt"/>
                <a:cs typeface="+mn-lt"/>
              </a:rPr>
              <a:t>False balance has been credited with spreading misinformation.</a:t>
            </a:r>
            <a:endParaRPr lang="en-US" sz="4000" dirty="0">
              <a:solidFill>
                <a:srgbClr val="003B68"/>
              </a:solidFill>
            </a:endParaRPr>
          </a:p>
        </p:txBody>
      </p:sp>
    </p:spTree>
    <p:extLst>
      <p:ext uri="{BB962C8B-B14F-4D97-AF65-F5344CB8AC3E}">
        <p14:creationId xmlns:p14="http://schemas.microsoft.com/office/powerpoint/2010/main" val="2612074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A460B52-CF96-27B3-D0DE-C6C32CEB4704}"/>
              </a:ext>
            </a:extLst>
          </p:cNvPr>
          <p:cNvPicPr>
            <a:picLocks noGrp="1" noChangeAspect="1"/>
          </p:cNvPicPr>
          <p:nvPr>
            <p:ph idx="4294967295"/>
          </p:nvPr>
        </p:nvPicPr>
        <p:blipFill>
          <a:blip r:embed="rId3"/>
          <a:stretch>
            <a:fillRect/>
          </a:stretch>
        </p:blipFill>
        <p:spPr>
          <a:xfrm>
            <a:off x="1745096" y="211427"/>
            <a:ext cx="8691995" cy="6439476"/>
          </a:xfrm>
        </p:spPr>
      </p:pic>
    </p:spTree>
    <p:extLst>
      <p:ext uri="{BB962C8B-B14F-4D97-AF65-F5344CB8AC3E}">
        <p14:creationId xmlns:p14="http://schemas.microsoft.com/office/powerpoint/2010/main" val="398799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CFA4-239D-DA13-68E8-5D87C66B0848}"/>
              </a:ext>
            </a:extLst>
          </p:cNvPr>
          <p:cNvSpPr>
            <a:spLocks noGrp="1"/>
          </p:cNvSpPr>
          <p:nvPr>
            <p:ph type="title"/>
          </p:nvPr>
        </p:nvSpPr>
        <p:spPr/>
        <p:txBody>
          <a:bodyPr/>
          <a:lstStyle/>
          <a:p>
            <a:r>
              <a:rPr lang="en-US" dirty="0"/>
              <a:t>Harms of False Balance</a:t>
            </a:r>
          </a:p>
        </p:txBody>
      </p:sp>
      <p:sp>
        <p:nvSpPr>
          <p:cNvPr id="6" name="Content Placeholder 5">
            <a:extLst>
              <a:ext uri="{FF2B5EF4-FFF2-40B4-BE49-F238E27FC236}">
                <a16:creationId xmlns:a16="http://schemas.microsoft.com/office/drawing/2014/main" id="{972B11BD-7C16-615E-F0DB-A59E6559287F}"/>
              </a:ext>
            </a:extLst>
          </p:cNvPr>
          <p:cNvSpPr>
            <a:spLocks noGrp="1"/>
          </p:cNvSpPr>
          <p:nvPr>
            <p:ph idx="1"/>
          </p:nvPr>
        </p:nvSpPr>
        <p:spPr>
          <a:xfrm>
            <a:off x="617499" y="1770191"/>
            <a:ext cx="9421851" cy="3599316"/>
          </a:xfrm>
        </p:spPr>
        <p:txBody>
          <a:bodyPr/>
          <a:lstStyle/>
          <a:p>
            <a:pPr marL="0" indent="0">
              <a:buNone/>
            </a:pPr>
            <a:r>
              <a:rPr lang="en-US" sz="2800" b="1" dirty="0">
                <a:solidFill>
                  <a:srgbClr val="003B68"/>
                </a:solidFill>
              </a:rPr>
              <a:t>When someone in a media report takes a stance on vaccines that is not based on fact, the report can do harm in two ways:</a:t>
            </a:r>
          </a:p>
          <a:p>
            <a:pPr marL="457200" indent="-457200">
              <a:buFont typeface="+mj-lt"/>
              <a:buAutoNum type="arabicPeriod"/>
            </a:pPr>
            <a:r>
              <a:rPr lang="en-US" sz="2800" b="1" dirty="0">
                <a:solidFill>
                  <a:srgbClr val="0070C0"/>
                </a:solidFill>
              </a:rPr>
              <a:t>Giving invalid or vague ideas equal weight to verifiable scientific facts.</a:t>
            </a:r>
          </a:p>
          <a:p>
            <a:pPr marL="457200" indent="-457200">
              <a:buFont typeface="+mj-lt"/>
              <a:buAutoNum type="arabicPeriod"/>
            </a:pPr>
            <a:r>
              <a:rPr lang="en-US" sz="2800" b="1" dirty="0">
                <a:solidFill>
                  <a:srgbClr val="0070C0"/>
                </a:solidFill>
              </a:rPr>
              <a:t>Allowing the social controversy to seem larger than it actually is.</a:t>
            </a:r>
          </a:p>
          <a:p>
            <a:endParaRPr lang="en-US" dirty="0"/>
          </a:p>
        </p:txBody>
      </p:sp>
    </p:spTree>
    <p:extLst>
      <p:ext uri="{BB962C8B-B14F-4D97-AF65-F5344CB8AC3E}">
        <p14:creationId xmlns:p14="http://schemas.microsoft.com/office/powerpoint/2010/main" val="3629656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B640C-10E6-9424-7729-2D5B4B2550F1}"/>
              </a:ext>
            </a:extLst>
          </p:cNvPr>
          <p:cNvSpPr>
            <a:spLocks noGrp="1"/>
          </p:cNvSpPr>
          <p:nvPr>
            <p:ph type="title"/>
          </p:nvPr>
        </p:nvSpPr>
        <p:spPr/>
        <p:txBody>
          <a:bodyPr>
            <a:normAutofit/>
          </a:bodyPr>
          <a:lstStyle/>
          <a:p>
            <a:r>
              <a:rPr lang="en-US" dirty="0"/>
              <a:t>Harms of False Balance</a:t>
            </a:r>
          </a:p>
        </p:txBody>
      </p:sp>
      <p:sp>
        <p:nvSpPr>
          <p:cNvPr id="3" name="Content Placeholder 2">
            <a:extLst>
              <a:ext uri="{FF2B5EF4-FFF2-40B4-BE49-F238E27FC236}">
                <a16:creationId xmlns:a16="http://schemas.microsoft.com/office/drawing/2014/main" id="{47D7FA8B-D832-6504-E6DB-6C262E6A787D}"/>
              </a:ext>
            </a:extLst>
          </p:cNvPr>
          <p:cNvSpPr>
            <a:spLocks noGrp="1"/>
          </p:cNvSpPr>
          <p:nvPr>
            <p:ph idx="1"/>
          </p:nvPr>
        </p:nvSpPr>
        <p:spPr>
          <a:xfrm>
            <a:off x="617499" y="1770191"/>
            <a:ext cx="10453272" cy="3599316"/>
          </a:xfrm>
        </p:spPr>
        <p:txBody>
          <a:bodyPr vert="horz" lIns="91440" tIns="45720" rIns="91440" bIns="45720" rtlCol="0" anchor="t">
            <a:normAutofit/>
          </a:bodyPr>
          <a:lstStyle/>
          <a:p>
            <a:pPr marL="0" indent="0">
              <a:buNone/>
            </a:pPr>
            <a:r>
              <a:rPr lang="en-US" sz="3000" dirty="0">
                <a:solidFill>
                  <a:srgbClr val="003B68"/>
                </a:solidFill>
              </a:rPr>
              <a:t>1. </a:t>
            </a:r>
            <a:r>
              <a:rPr lang="en-US" sz="3000" b="1" dirty="0">
                <a:solidFill>
                  <a:srgbClr val="003B68"/>
                </a:solidFill>
              </a:rPr>
              <a:t>Giving invalid or vague ideas equal weight to established and verifiable scientific facts by including both.</a:t>
            </a:r>
            <a:endParaRPr lang="en-US" b="1" dirty="0">
              <a:solidFill>
                <a:srgbClr val="0070C0"/>
              </a:solidFill>
            </a:endParaRPr>
          </a:p>
        </p:txBody>
      </p:sp>
      <p:pic>
        <p:nvPicPr>
          <p:cNvPr id="1026" name="Picture 2">
            <a:extLst>
              <a:ext uri="{FF2B5EF4-FFF2-40B4-BE49-F238E27FC236}">
                <a16:creationId xmlns:a16="http://schemas.microsoft.com/office/drawing/2014/main" id="{1B44EC41-3267-5FD0-1F67-4DCEE3397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823" y="3118530"/>
            <a:ext cx="4629316" cy="327138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190F0BFD-311D-284E-E30F-00527DD5D73F}"/>
              </a:ext>
            </a:extLst>
          </p:cNvPr>
          <p:cNvSpPr txBox="1">
            <a:spLocks/>
          </p:cNvSpPr>
          <p:nvPr/>
        </p:nvSpPr>
        <p:spPr>
          <a:xfrm>
            <a:off x="617499" y="3456269"/>
            <a:ext cx="6305815" cy="35993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70C0"/>
                </a:solidFill>
              </a:rPr>
              <a:t>Example:</a:t>
            </a:r>
            <a:r>
              <a:rPr lang="en-US" dirty="0">
                <a:solidFill>
                  <a:srgbClr val="0070C0"/>
                </a:solidFill>
              </a:rPr>
              <a:t> </a:t>
            </a:r>
            <a:r>
              <a:rPr lang="en-US" dirty="0">
                <a:solidFill>
                  <a:srgbClr val="0070C0"/>
                </a:solidFill>
                <a:ea typeface="+mn-lt"/>
                <a:cs typeface="+mn-lt"/>
              </a:rPr>
              <a:t>Interviewing movie stars who use the slogan "green our vaccines" alongside a person with a doctorate in immunology discussing the safety of vaccines. This makes it appear as though their positions are equally valid.</a:t>
            </a:r>
            <a:endParaRPr lang="en-US" dirty="0">
              <a:solidFill>
                <a:srgbClr val="0070C0"/>
              </a:solidFill>
            </a:endParaRPr>
          </a:p>
        </p:txBody>
      </p:sp>
    </p:spTree>
    <p:extLst>
      <p:ext uri="{BB962C8B-B14F-4D97-AF65-F5344CB8AC3E}">
        <p14:creationId xmlns:p14="http://schemas.microsoft.com/office/powerpoint/2010/main" val="858460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666-E3B6-B6E9-0439-F78E482306D2}"/>
              </a:ext>
            </a:extLst>
          </p:cNvPr>
          <p:cNvSpPr>
            <a:spLocks noGrp="1"/>
          </p:cNvSpPr>
          <p:nvPr>
            <p:ph type="title"/>
          </p:nvPr>
        </p:nvSpPr>
        <p:spPr/>
        <p:txBody>
          <a:bodyPr/>
          <a:lstStyle/>
          <a:p>
            <a:r>
              <a:rPr lang="en-US" dirty="0"/>
              <a:t>Harms of False Balance</a:t>
            </a:r>
          </a:p>
        </p:txBody>
      </p:sp>
      <p:sp>
        <p:nvSpPr>
          <p:cNvPr id="3" name="Content Placeholder 2">
            <a:extLst>
              <a:ext uri="{FF2B5EF4-FFF2-40B4-BE49-F238E27FC236}">
                <a16:creationId xmlns:a16="http://schemas.microsoft.com/office/drawing/2014/main" id="{DEB9C19B-D614-CE66-3ED4-BB0833DE5CCB}"/>
              </a:ext>
            </a:extLst>
          </p:cNvPr>
          <p:cNvSpPr>
            <a:spLocks noGrp="1"/>
          </p:cNvSpPr>
          <p:nvPr>
            <p:ph idx="1"/>
          </p:nvPr>
        </p:nvSpPr>
        <p:spPr/>
        <p:txBody>
          <a:bodyPr vert="horz" lIns="91440" tIns="45720" rIns="91440" bIns="45720" rtlCol="0" anchor="t">
            <a:normAutofit/>
          </a:bodyPr>
          <a:lstStyle/>
          <a:p>
            <a:pPr marL="0" indent="0">
              <a:buNone/>
            </a:pPr>
            <a:r>
              <a:rPr lang="en-US" sz="3000" b="1" dirty="0">
                <a:solidFill>
                  <a:srgbClr val="003B68"/>
                </a:solidFill>
              </a:rPr>
              <a:t>2. Allowing the social controversy to seem larger than it actually is.</a:t>
            </a:r>
            <a:endParaRPr lang="en-US" dirty="0"/>
          </a:p>
          <a:p>
            <a:endParaRPr lang="en-US" dirty="0"/>
          </a:p>
          <a:p>
            <a:pPr marL="0" indent="0">
              <a:buNone/>
            </a:pPr>
            <a:r>
              <a:rPr lang="en-US" b="1" dirty="0">
                <a:solidFill>
                  <a:srgbClr val="0070C0"/>
                </a:solidFill>
              </a:rPr>
              <a:t>Example:</a:t>
            </a:r>
            <a:r>
              <a:rPr lang="en-US" dirty="0">
                <a:solidFill>
                  <a:srgbClr val="0070C0"/>
                </a:solidFill>
              </a:rPr>
              <a:t> </a:t>
            </a:r>
            <a:r>
              <a:rPr lang="en-US" dirty="0">
                <a:solidFill>
                  <a:srgbClr val="0070C0"/>
                </a:solidFill>
                <a:ea typeface="+mn-lt"/>
                <a:cs typeface="+mn-lt"/>
              </a:rPr>
              <a:t>Interviewing only parents who refuse vaccines for their children, even though well over 90% of parents </a:t>
            </a:r>
            <a:r>
              <a:rPr lang="en-US" u="sng" dirty="0">
                <a:solidFill>
                  <a:srgbClr val="0070C0"/>
                </a:solidFill>
                <a:ea typeface="+mn-lt"/>
                <a:cs typeface="+mn-lt"/>
              </a:rPr>
              <a:t>do</a:t>
            </a:r>
            <a:r>
              <a:rPr lang="en-US" dirty="0">
                <a:solidFill>
                  <a:srgbClr val="0070C0"/>
                </a:solidFill>
                <a:ea typeface="+mn-lt"/>
                <a:cs typeface="+mn-lt"/>
              </a:rPr>
              <a:t> vaccinate their children</a:t>
            </a:r>
            <a:endParaRPr lang="en-US" dirty="0">
              <a:solidFill>
                <a:srgbClr val="0070C0"/>
              </a:solidFill>
            </a:endParaRPr>
          </a:p>
          <a:p>
            <a:pPr marL="0" indent="0">
              <a:buNone/>
            </a:pPr>
            <a:endParaRPr lang="en-US" dirty="0"/>
          </a:p>
          <a:p>
            <a:endParaRPr lang="en-US" dirty="0"/>
          </a:p>
        </p:txBody>
      </p:sp>
    </p:spTree>
    <p:extLst>
      <p:ext uri="{BB962C8B-B14F-4D97-AF65-F5344CB8AC3E}">
        <p14:creationId xmlns:p14="http://schemas.microsoft.com/office/powerpoint/2010/main" val="1617218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B275-4B1C-6FB0-B19D-9F96546FD844}"/>
              </a:ext>
            </a:extLst>
          </p:cNvPr>
          <p:cNvSpPr>
            <a:spLocks noGrp="1"/>
          </p:cNvSpPr>
          <p:nvPr>
            <p:ph type="title"/>
          </p:nvPr>
        </p:nvSpPr>
        <p:spPr/>
        <p:txBody>
          <a:bodyPr/>
          <a:lstStyle/>
          <a:p>
            <a:r>
              <a:rPr lang="en-US"/>
              <a:t>The cost of misrepresentation</a:t>
            </a:r>
          </a:p>
        </p:txBody>
      </p:sp>
      <p:sp>
        <p:nvSpPr>
          <p:cNvPr id="3" name="Content Placeholder 2">
            <a:extLst>
              <a:ext uri="{FF2B5EF4-FFF2-40B4-BE49-F238E27FC236}">
                <a16:creationId xmlns:a16="http://schemas.microsoft.com/office/drawing/2014/main" id="{7FC6D74D-C8A7-3D69-39FF-EDAF2F88139A}"/>
              </a:ext>
            </a:extLst>
          </p:cNvPr>
          <p:cNvSpPr>
            <a:spLocks noGrp="1"/>
          </p:cNvSpPr>
          <p:nvPr>
            <p:ph idx="1"/>
          </p:nvPr>
        </p:nvSpPr>
        <p:spPr/>
        <p:txBody>
          <a:bodyPr vert="horz" lIns="91440" tIns="45720" rIns="91440" bIns="45720" rtlCol="0" anchor="t">
            <a:normAutofit/>
          </a:bodyPr>
          <a:lstStyle/>
          <a:p>
            <a:pPr marL="0" indent="0">
              <a:spcBef>
                <a:spcPts val="0"/>
              </a:spcBef>
              <a:buNone/>
            </a:pPr>
            <a:r>
              <a:rPr lang="en-US" sz="3000" b="1" dirty="0">
                <a:solidFill>
                  <a:srgbClr val="003B68"/>
                </a:solidFill>
                <a:ea typeface="+mn-lt"/>
                <a:cs typeface="+mn-lt"/>
              </a:rPr>
              <a:t>Mis-representation can have dire consequences. </a:t>
            </a:r>
          </a:p>
          <a:p>
            <a:pPr marL="0" indent="0">
              <a:spcBef>
                <a:spcPts val="0"/>
              </a:spcBef>
              <a:buNone/>
            </a:pPr>
            <a:r>
              <a:rPr lang="en-US" sz="3000" b="1" dirty="0">
                <a:solidFill>
                  <a:srgbClr val="003B68"/>
                </a:solidFill>
                <a:ea typeface="+mn-lt"/>
                <a:cs typeface="+mn-lt"/>
              </a:rPr>
              <a:t>Here is an example.</a:t>
            </a:r>
            <a:endParaRPr lang="en-US" sz="3000" b="1" dirty="0">
              <a:solidFill>
                <a:srgbClr val="003B68"/>
              </a:solidFill>
            </a:endParaRPr>
          </a:p>
          <a:p>
            <a:pPr marL="0" indent="0">
              <a:buNone/>
            </a:pPr>
            <a:endParaRPr lang="en-US" dirty="0">
              <a:solidFill>
                <a:srgbClr val="000000"/>
              </a:solidFill>
            </a:endParaRPr>
          </a:p>
          <a:p>
            <a:endParaRPr lang="en-US" dirty="0"/>
          </a:p>
        </p:txBody>
      </p:sp>
      <p:pic>
        <p:nvPicPr>
          <p:cNvPr id="4" name="Picture 4">
            <a:extLst>
              <a:ext uri="{FF2B5EF4-FFF2-40B4-BE49-F238E27FC236}">
                <a16:creationId xmlns:a16="http://schemas.microsoft.com/office/drawing/2014/main" id="{60675207-D2C6-9C91-355B-615932C31829}"/>
              </a:ext>
            </a:extLst>
          </p:cNvPr>
          <p:cNvPicPr>
            <a:picLocks noChangeAspect="1"/>
          </p:cNvPicPr>
          <p:nvPr/>
        </p:nvPicPr>
        <p:blipFill>
          <a:blip r:embed="rId3"/>
          <a:stretch>
            <a:fillRect/>
          </a:stretch>
        </p:blipFill>
        <p:spPr>
          <a:xfrm>
            <a:off x="5191126" y="2586578"/>
            <a:ext cx="6779202" cy="3816440"/>
          </a:xfrm>
          <a:prstGeom prst="rect">
            <a:avLst/>
          </a:prstGeom>
        </p:spPr>
      </p:pic>
      <p:sp>
        <p:nvSpPr>
          <p:cNvPr id="5" name="TextBox 4">
            <a:extLst>
              <a:ext uri="{FF2B5EF4-FFF2-40B4-BE49-F238E27FC236}">
                <a16:creationId xmlns:a16="http://schemas.microsoft.com/office/drawing/2014/main" id="{D6BB9AB6-285D-E11E-2C1E-8C0A9F70EE64}"/>
              </a:ext>
            </a:extLst>
          </p:cNvPr>
          <p:cNvSpPr txBox="1"/>
          <p:nvPr/>
        </p:nvSpPr>
        <p:spPr>
          <a:xfrm>
            <a:off x="617498" y="3002087"/>
            <a:ext cx="4573627" cy="340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70C0"/>
                </a:solidFill>
                <a:cs typeface="Arial"/>
              </a:rPr>
              <a:t>Many people still believe false statements that autism is caused by the MMR (Measles, Mumps, Rubella) vaccine. </a:t>
            </a:r>
          </a:p>
          <a:p>
            <a:endParaRPr lang="en-US" sz="2000" dirty="0">
              <a:solidFill>
                <a:srgbClr val="0070C0"/>
              </a:solidFill>
              <a:cs typeface="Arial"/>
            </a:endParaRPr>
          </a:p>
          <a:p>
            <a:r>
              <a:rPr lang="en-US" sz="2000" dirty="0">
                <a:solidFill>
                  <a:srgbClr val="0070C0"/>
                </a:solidFill>
                <a:cs typeface="Arial"/>
              </a:rPr>
              <a:t>Sadly, this misinformation led to a decrease in MMR vaccination, </a:t>
            </a:r>
          </a:p>
          <a:p>
            <a:r>
              <a:rPr lang="en-US" sz="2000" dirty="0">
                <a:solidFill>
                  <a:srgbClr val="0070C0"/>
                </a:solidFill>
                <a:cs typeface="Arial"/>
              </a:rPr>
              <a:t>which led to a surge in measles cases, </a:t>
            </a:r>
          </a:p>
          <a:p>
            <a:r>
              <a:rPr lang="en-US" sz="2000" dirty="0">
                <a:solidFill>
                  <a:srgbClr val="0070C0"/>
                </a:solidFill>
                <a:cs typeface="Arial"/>
              </a:rPr>
              <a:t>which led to a lot of preventable hospitalizations. </a:t>
            </a:r>
            <a:endParaRPr lang="en-US" sz="2000" dirty="0">
              <a:solidFill>
                <a:srgbClr val="0070C0"/>
              </a:solidFill>
            </a:endParaRPr>
          </a:p>
          <a:p>
            <a:endParaRPr lang="en-US" sz="1500" dirty="0">
              <a:solidFill>
                <a:srgbClr val="000000"/>
              </a:solidFill>
              <a:cs typeface="Arial"/>
            </a:endParaRPr>
          </a:p>
        </p:txBody>
      </p:sp>
    </p:spTree>
    <p:extLst>
      <p:ext uri="{BB962C8B-B14F-4D97-AF65-F5344CB8AC3E}">
        <p14:creationId xmlns:p14="http://schemas.microsoft.com/office/powerpoint/2010/main" val="27884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C4015-B938-00F6-AA07-4279046C5ED5}"/>
              </a:ext>
            </a:extLst>
          </p:cNvPr>
          <p:cNvSpPr>
            <a:spLocks noGrp="1"/>
          </p:cNvSpPr>
          <p:nvPr>
            <p:ph type="title"/>
          </p:nvPr>
        </p:nvSpPr>
        <p:spPr/>
        <p:txBody>
          <a:bodyPr>
            <a:normAutofit fontScale="90000"/>
          </a:bodyPr>
          <a:lstStyle/>
          <a:p>
            <a:r>
              <a:rPr lang="en-US" dirty="0"/>
              <a:t>Vaccines and Autism: How the Myth Started</a:t>
            </a:r>
          </a:p>
        </p:txBody>
      </p:sp>
      <p:pic>
        <p:nvPicPr>
          <p:cNvPr id="4" name="Online Media 3" title="Vaccines and Autism: How the Myth Started">
            <a:hlinkClick r:id="" action="ppaction://media"/>
            <a:extLst>
              <a:ext uri="{FF2B5EF4-FFF2-40B4-BE49-F238E27FC236}">
                <a16:creationId xmlns:a16="http://schemas.microsoft.com/office/drawing/2014/main" id="{76F5B600-B129-6657-4980-ABE9B3CB43D5}"/>
              </a:ext>
            </a:extLst>
          </p:cNvPr>
          <p:cNvPicPr>
            <a:picLocks noRot="1" noChangeAspect="1"/>
          </p:cNvPicPr>
          <p:nvPr>
            <a:videoFile r:link="rId1"/>
          </p:nvPr>
        </p:nvPicPr>
        <p:blipFill>
          <a:blip r:embed="rId4"/>
          <a:stretch>
            <a:fillRect/>
          </a:stretch>
        </p:blipFill>
        <p:spPr>
          <a:xfrm>
            <a:off x="1609725" y="1663980"/>
            <a:ext cx="8839200" cy="4994148"/>
          </a:xfrm>
          <a:prstGeom prst="rect">
            <a:avLst/>
          </a:prstGeom>
        </p:spPr>
      </p:pic>
    </p:spTree>
    <p:extLst>
      <p:ext uri="{BB962C8B-B14F-4D97-AF65-F5344CB8AC3E}">
        <p14:creationId xmlns:p14="http://schemas.microsoft.com/office/powerpoint/2010/main" val="334152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454F4-8631-FB32-866B-CC8A31C945FB}"/>
              </a:ext>
            </a:extLst>
          </p:cNvPr>
          <p:cNvSpPr>
            <a:spLocks noGrp="1"/>
          </p:cNvSpPr>
          <p:nvPr>
            <p:ph type="title"/>
          </p:nvPr>
        </p:nvSpPr>
        <p:spPr/>
        <p:txBody>
          <a:bodyPr>
            <a:normAutofit/>
          </a:bodyPr>
          <a:lstStyle/>
          <a:p>
            <a:r>
              <a:rPr lang="en-US" sz="3200" dirty="0"/>
              <a:t>When the anti-vaccine movement engages media</a:t>
            </a:r>
          </a:p>
        </p:txBody>
      </p:sp>
      <p:sp>
        <p:nvSpPr>
          <p:cNvPr id="3" name="Content Placeholder 2">
            <a:extLst>
              <a:ext uri="{FF2B5EF4-FFF2-40B4-BE49-F238E27FC236}">
                <a16:creationId xmlns:a16="http://schemas.microsoft.com/office/drawing/2014/main" id="{97279B44-EF58-779C-1BBB-B02928E7D700}"/>
              </a:ext>
            </a:extLst>
          </p:cNvPr>
          <p:cNvSpPr>
            <a:spLocks noGrp="1"/>
          </p:cNvSpPr>
          <p:nvPr>
            <p:ph idx="1"/>
          </p:nvPr>
        </p:nvSpPr>
        <p:spPr>
          <a:xfrm>
            <a:off x="617499" y="1898980"/>
            <a:ext cx="10247072" cy="3599316"/>
          </a:xfrm>
        </p:spPr>
        <p:txBody>
          <a:bodyPr vert="horz" lIns="91440" tIns="45720" rIns="91440" bIns="45720" rtlCol="0" anchor="t">
            <a:normAutofit/>
          </a:bodyPr>
          <a:lstStyle/>
          <a:p>
            <a:pPr marL="0" indent="0">
              <a:buNone/>
            </a:pPr>
            <a:r>
              <a:rPr lang="en-US" sz="3000" b="1" dirty="0">
                <a:solidFill>
                  <a:srgbClr val="003B68"/>
                </a:solidFill>
                <a:ea typeface="+mn-lt"/>
                <a:cs typeface="+mn-lt"/>
              </a:rPr>
              <a:t>Human interest stories are an important facet of journalism but should not be used at the expense of verifiable fact.</a:t>
            </a:r>
          </a:p>
          <a:p>
            <a:pPr marL="0" indent="0">
              <a:buNone/>
            </a:pPr>
            <a:endParaRPr lang="en-US" sz="3000" dirty="0">
              <a:solidFill>
                <a:srgbClr val="003B68"/>
              </a:solidFill>
              <a:ea typeface="+mn-lt"/>
              <a:cs typeface="+mn-lt"/>
            </a:endParaRPr>
          </a:p>
          <a:p>
            <a:pPr marL="0" indent="0">
              <a:buNone/>
            </a:pPr>
            <a:r>
              <a:rPr lang="en-US" dirty="0">
                <a:solidFill>
                  <a:srgbClr val="0070C0"/>
                </a:solidFill>
                <a:ea typeface="+mn-lt"/>
                <a:cs typeface="+mn-lt"/>
              </a:rPr>
              <a:t>False information and inaccuracies </a:t>
            </a:r>
            <a:r>
              <a:rPr lang="en-US" b="1" dirty="0">
                <a:solidFill>
                  <a:srgbClr val="0070C0"/>
                </a:solidFill>
                <a:ea typeface="+mn-lt"/>
                <a:cs typeface="+mn-lt"/>
              </a:rPr>
              <a:t>must be clearly highlighted</a:t>
            </a:r>
            <a:r>
              <a:rPr lang="en-US" dirty="0">
                <a:solidFill>
                  <a:srgbClr val="0070C0"/>
                </a:solidFill>
                <a:ea typeface="+mn-lt"/>
                <a:cs typeface="+mn-lt"/>
              </a:rPr>
              <a:t> by the reporter—not just by someone else featured in the piece. </a:t>
            </a:r>
            <a:endParaRPr lang="en-US" dirty="0">
              <a:solidFill>
                <a:srgbClr val="0070C0"/>
              </a:solidFill>
            </a:endParaRPr>
          </a:p>
          <a:p>
            <a:pPr>
              <a:buNone/>
            </a:pPr>
            <a:endParaRPr lang="en-US" dirty="0">
              <a:solidFill>
                <a:srgbClr val="000000"/>
              </a:solidFill>
            </a:endParaRPr>
          </a:p>
          <a:p>
            <a:pPr marL="0" indent="0">
              <a:buNone/>
            </a:pPr>
            <a:endParaRPr lang="en-US" sz="1300" dirty="0">
              <a:solidFill>
                <a:srgbClr val="000000"/>
              </a:solidFill>
            </a:endParaRPr>
          </a:p>
        </p:txBody>
      </p:sp>
    </p:spTree>
    <p:extLst>
      <p:ext uri="{BB962C8B-B14F-4D97-AF65-F5344CB8AC3E}">
        <p14:creationId xmlns:p14="http://schemas.microsoft.com/office/powerpoint/2010/main" val="3738269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94AA-6894-9125-8289-C6230A720DC9}"/>
              </a:ext>
            </a:extLst>
          </p:cNvPr>
          <p:cNvSpPr>
            <a:spLocks noGrp="1"/>
          </p:cNvSpPr>
          <p:nvPr>
            <p:ph type="title"/>
          </p:nvPr>
        </p:nvSpPr>
        <p:spPr/>
        <p:txBody>
          <a:bodyPr/>
          <a:lstStyle/>
          <a:p>
            <a:r>
              <a:rPr lang="en-US"/>
              <a:t>Four Key Facts</a:t>
            </a:r>
          </a:p>
        </p:txBody>
      </p:sp>
      <p:sp>
        <p:nvSpPr>
          <p:cNvPr id="3" name="Content Placeholder 2">
            <a:extLst>
              <a:ext uri="{FF2B5EF4-FFF2-40B4-BE49-F238E27FC236}">
                <a16:creationId xmlns:a16="http://schemas.microsoft.com/office/drawing/2014/main" id="{0F40B4FF-656E-6072-6245-AB9F6FA3F694}"/>
              </a:ext>
            </a:extLst>
          </p:cNvPr>
          <p:cNvSpPr>
            <a:spLocks noGrp="1"/>
          </p:cNvSpPr>
          <p:nvPr>
            <p:ph idx="1"/>
          </p:nvPr>
        </p:nvSpPr>
        <p:spPr>
          <a:xfrm>
            <a:off x="224954" y="1793282"/>
            <a:ext cx="9660042" cy="3856893"/>
          </a:xfrm>
        </p:spPr>
        <p:txBody>
          <a:bodyPr vert="horz" lIns="91440" tIns="45720" rIns="91440" bIns="45720" rtlCol="0" anchor="t">
            <a:noAutofit/>
          </a:bodyPr>
          <a:lstStyle/>
          <a:p>
            <a:pPr>
              <a:buNone/>
            </a:pPr>
            <a:r>
              <a:rPr lang="en-US" sz="2800" b="1" i="1" dirty="0">
                <a:solidFill>
                  <a:schemeClr val="tx1">
                    <a:lumMod val="50000"/>
                  </a:schemeClr>
                </a:solidFill>
                <a:ea typeface="+mn-lt"/>
                <a:cs typeface="+mn-lt"/>
              </a:rPr>
              <a:t>Here are two statements that we made up...just out of thin air:</a:t>
            </a:r>
            <a:endParaRPr lang="en-US" sz="2800" b="1" i="1">
              <a:solidFill>
                <a:schemeClr val="tx1">
                  <a:lumMod val="50000"/>
                </a:schemeClr>
              </a:solidFill>
            </a:endParaRPr>
          </a:p>
          <a:p>
            <a:pPr>
              <a:buNone/>
            </a:pPr>
            <a:endParaRPr lang="en-US" sz="2800" b="1" i="1" dirty="0">
              <a:solidFill>
                <a:schemeClr val="tx1">
                  <a:lumMod val="50000"/>
                </a:schemeClr>
              </a:solidFill>
              <a:ea typeface="+mn-lt"/>
              <a:cs typeface="+mn-lt"/>
            </a:endParaRPr>
          </a:p>
          <a:p>
            <a:pPr>
              <a:buFont typeface="Arial"/>
              <a:buChar char="•"/>
            </a:pPr>
            <a:r>
              <a:rPr lang="en-US" b="1" dirty="0">
                <a:solidFill>
                  <a:schemeClr val="tx1">
                    <a:lumMod val="50000"/>
                  </a:schemeClr>
                </a:solidFill>
                <a:ea typeface="+mn-lt"/>
                <a:cs typeface="+mn-lt"/>
              </a:rPr>
              <a:t>22 people with brain tumors state they "definitely" carried a cell phone for years.</a:t>
            </a:r>
            <a:endParaRPr lang="en-US" b="1">
              <a:solidFill>
                <a:schemeClr val="tx1">
                  <a:lumMod val="50000"/>
                </a:schemeClr>
              </a:solidFill>
            </a:endParaRPr>
          </a:p>
          <a:p>
            <a:pPr marL="0" indent="0">
              <a:buNone/>
            </a:pPr>
            <a:endParaRPr lang="en-US" b="1" dirty="0">
              <a:solidFill>
                <a:schemeClr val="tx1">
                  <a:lumMod val="50000"/>
                </a:schemeClr>
              </a:solidFill>
              <a:ea typeface="+mn-lt"/>
              <a:cs typeface="+mn-lt"/>
            </a:endParaRPr>
          </a:p>
          <a:p>
            <a:pPr>
              <a:buFont typeface="Arial"/>
              <a:buChar char="•"/>
            </a:pPr>
            <a:r>
              <a:rPr lang="en-US" b="1" dirty="0">
                <a:solidFill>
                  <a:schemeClr val="tx1">
                    <a:lumMod val="50000"/>
                  </a:schemeClr>
                </a:solidFill>
                <a:ea typeface="+mn-lt"/>
                <a:cs typeface="+mn-lt"/>
              </a:rPr>
              <a:t>61% of people with cancer were found to have arthritis, too.</a:t>
            </a:r>
            <a:endParaRPr lang="en-US" dirty="0">
              <a:solidFill>
                <a:schemeClr val="tx1">
                  <a:lumMod val="50000"/>
                </a:schemeClr>
              </a:solidFill>
              <a:ea typeface="+mn-lt"/>
              <a:cs typeface="+mn-lt"/>
            </a:endParaRPr>
          </a:p>
        </p:txBody>
      </p:sp>
      <p:sp>
        <p:nvSpPr>
          <p:cNvPr id="6" name="Rectangle 5">
            <a:extLst>
              <a:ext uri="{FF2B5EF4-FFF2-40B4-BE49-F238E27FC236}">
                <a16:creationId xmlns:a16="http://schemas.microsoft.com/office/drawing/2014/main" id="{B949CE1F-F2B2-6F56-1E99-01E01BF2C240}"/>
              </a:ext>
            </a:extLst>
          </p:cNvPr>
          <p:cNvSpPr/>
          <p:nvPr/>
        </p:nvSpPr>
        <p:spPr>
          <a:xfrm>
            <a:off x="0" y="5173580"/>
            <a:ext cx="12194734" cy="167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7ADD7E-D83F-9EA1-3C95-30BCCEB9F589}"/>
              </a:ext>
            </a:extLst>
          </p:cNvPr>
          <p:cNvSpPr txBox="1"/>
          <p:nvPr/>
        </p:nvSpPr>
        <p:spPr>
          <a:xfrm>
            <a:off x="228515" y="5370046"/>
            <a:ext cx="116699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ea typeface="+mn-lt"/>
                <a:cs typeface="+mn-lt"/>
              </a:rPr>
              <a:t>Sometimes an alarming statement like this makes it into the news. Even if they were facts, these statements are not useful. They don't help us understand if a particular exposure (like a cell phone) </a:t>
            </a:r>
            <a:r>
              <a:rPr lang="en-US" sz="2400" b="1" i="1" dirty="0">
                <a:solidFill>
                  <a:srgbClr val="003B68"/>
                </a:solidFill>
                <a:ea typeface="+mn-lt"/>
                <a:cs typeface="+mn-lt"/>
              </a:rPr>
              <a:t>is at all related to </a:t>
            </a:r>
            <a:r>
              <a:rPr lang="en-US" sz="2400" b="1" dirty="0">
                <a:solidFill>
                  <a:srgbClr val="003B68"/>
                </a:solidFill>
                <a:ea typeface="+mn-lt"/>
                <a:cs typeface="+mn-lt"/>
              </a:rPr>
              <a:t>the problem.</a:t>
            </a:r>
          </a:p>
        </p:txBody>
      </p:sp>
      <p:pic>
        <p:nvPicPr>
          <p:cNvPr id="11" name="Picture 5">
            <a:extLst>
              <a:ext uri="{FF2B5EF4-FFF2-40B4-BE49-F238E27FC236}">
                <a16:creationId xmlns:a16="http://schemas.microsoft.com/office/drawing/2014/main" id="{CCF096E7-DB17-DF4F-8545-478F20F49D7F}"/>
              </a:ext>
            </a:extLst>
          </p:cNvPr>
          <p:cNvPicPr>
            <a:picLocks noChangeAspect="1"/>
          </p:cNvPicPr>
          <p:nvPr/>
        </p:nvPicPr>
        <p:blipFill rotWithShape="1">
          <a:blip r:embed="rId3"/>
          <a:srcRect t="13468" r="-422" b="12458"/>
          <a:stretch/>
        </p:blipFill>
        <p:spPr>
          <a:xfrm>
            <a:off x="10098505" y="1914419"/>
            <a:ext cx="1808049" cy="1662548"/>
          </a:xfrm>
          <a:prstGeom prst="rect">
            <a:avLst/>
          </a:prstGeom>
        </p:spPr>
      </p:pic>
      <p:pic>
        <p:nvPicPr>
          <p:cNvPr id="13" name="Picture 7" descr="Graphical user interface&#10;&#10;Description automatically generated">
            <a:extLst>
              <a:ext uri="{FF2B5EF4-FFF2-40B4-BE49-F238E27FC236}">
                <a16:creationId xmlns:a16="http://schemas.microsoft.com/office/drawing/2014/main" id="{845B0B20-E631-4A40-4974-874BD841440D}"/>
              </a:ext>
            </a:extLst>
          </p:cNvPr>
          <p:cNvPicPr>
            <a:picLocks noChangeAspect="1"/>
          </p:cNvPicPr>
          <p:nvPr/>
        </p:nvPicPr>
        <p:blipFill>
          <a:blip r:embed="rId4"/>
          <a:stretch>
            <a:fillRect/>
          </a:stretch>
        </p:blipFill>
        <p:spPr>
          <a:xfrm rot="1320000">
            <a:off x="9671258" y="3003503"/>
            <a:ext cx="1819564" cy="2274455"/>
          </a:xfrm>
          <a:prstGeom prst="rect">
            <a:avLst/>
          </a:prstGeom>
        </p:spPr>
      </p:pic>
    </p:spTree>
    <p:extLst>
      <p:ext uri="{BB962C8B-B14F-4D97-AF65-F5344CB8AC3E}">
        <p14:creationId xmlns:p14="http://schemas.microsoft.com/office/powerpoint/2010/main" val="1691061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A55DB-305E-8103-BCAE-3EB6BCD9D836}"/>
              </a:ext>
            </a:extLst>
          </p:cNvPr>
          <p:cNvSpPr>
            <a:spLocks noGrp="1"/>
          </p:cNvSpPr>
          <p:nvPr>
            <p:ph type="title"/>
          </p:nvPr>
        </p:nvSpPr>
        <p:spPr/>
        <p:txBody>
          <a:bodyPr>
            <a:normAutofit/>
          </a:bodyPr>
          <a:lstStyle/>
          <a:p>
            <a:r>
              <a:rPr lang="en-US" sz="3200" dirty="0"/>
              <a:t>When the anti-vaccine movement engages media</a:t>
            </a:r>
          </a:p>
        </p:txBody>
      </p:sp>
      <p:pic>
        <p:nvPicPr>
          <p:cNvPr id="4" name="Picture 4" descr="A picture containing text, indoor, black, close&#10;&#10;Description automatically generated">
            <a:extLst>
              <a:ext uri="{FF2B5EF4-FFF2-40B4-BE49-F238E27FC236}">
                <a16:creationId xmlns:a16="http://schemas.microsoft.com/office/drawing/2014/main" id="{713912A3-B160-7EAE-F31B-38C96F2E64EE}"/>
              </a:ext>
            </a:extLst>
          </p:cNvPr>
          <p:cNvPicPr>
            <a:picLocks noGrp="1" noChangeAspect="1"/>
          </p:cNvPicPr>
          <p:nvPr>
            <p:ph idx="1"/>
          </p:nvPr>
        </p:nvPicPr>
        <p:blipFill>
          <a:blip r:embed="rId3"/>
          <a:stretch>
            <a:fillRect/>
          </a:stretch>
        </p:blipFill>
        <p:spPr>
          <a:xfrm>
            <a:off x="619125" y="2092164"/>
            <a:ext cx="6191685" cy="3470436"/>
          </a:xfrm>
        </p:spPr>
      </p:pic>
      <p:sp>
        <p:nvSpPr>
          <p:cNvPr id="5" name="TextBox 4">
            <a:extLst>
              <a:ext uri="{FF2B5EF4-FFF2-40B4-BE49-F238E27FC236}">
                <a16:creationId xmlns:a16="http://schemas.microsoft.com/office/drawing/2014/main" id="{B745FDE4-AAB1-0EAE-13A9-8B94356A1156}"/>
              </a:ext>
            </a:extLst>
          </p:cNvPr>
          <p:cNvSpPr txBox="1"/>
          <p:nvPr/>
        </p:nvSpPr>
        <p:spPr>
          <a:xfrm>
            <a:off x="7248525" y="2257663"/>
            <a:ext cx="4648200"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solidFill>
                  <a:srgbClr val="003B68"/>
                </a:solidFill>
                <a:latin typeface="Trebuchet MS"/>
              </a:rPr>
              <a:t>Anti-vaccine activists want the media's attention because traditional and social media are the main tools they rely on to advance their ideas.</a:t>
            </a:r>
          </a:p>
        </p:txBody>
      </p:sp>
    </p:spTree>
    <p:extLst>
      <p:ext uri="{BB962C8B-B14F-4D97-AF65-F5344CB8AC3E}">
        <p14:creationId xmlns:p14="http://schemas.microsoft.com/office/powerpoint/2010/main" val="1410827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092BE0-40FA-6A0D-8697-DC2B7F895673}"/>
              </a:ext>
            </a:extLst>
          </p:cNvPr>
          <p:cNvSpPr txBox="1"/>
          <p:nvPr/>
        </p:nvSpPr>
        <p:spPr>
          <a:xfrm>
            <a:off x="2413000" y="1997363"/>
            <a:ext cx="73660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a:solidFill>
                  <a:srgbClr val="003B68"/>
                </a:solidFill>
              </a:rPr>
              <a:t>Evaluating Websites</a:t>
            </a:r>
            <a:endParaRPr lang="en-US">
              <a:solidFill>
                <a:srgbClr val="003B68"/>
              </a:solidFill>
            </a:endParaRPr>
          </a:p>
        </p:txBody>
      </p:sp>
    </p:spTree>
    <p:extLst>
      <p:ext uri="{BB962C8B-B14F-4D97-AF65-F5344CB8AC3E}">
        <p14:creationId xmlns:p14="http://schemas.microsoft.com/office/powerpoint/2010/main" val="726286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3BFF-CBAC-3D96-828E-13A6F44D73FA}"/>
              </a:ext>
            </a:extLst>
          </p:cNvPr>
          <p:cNvSpPr>
            <a:spLocks noGrp="1"/>
          </p:cNvSpPr>
          <p:nvPr>
            <p:ph type="title"/>
          </p:nvPr>
        </p:nvSpPr>
        <p:spPr/>
        <p:txBody>
          <a:bodyPr/>
          <a:lstStyle/>
          <a:p>
            <a:r>
              <a:rPr lang="en-US" dirty="0"/>
              <a:t>Evaluating Websites</a:t>
            </a:r>
          </a:p>
        </p:txBody>
      </p:sp>
      <p:sp>
        <p:nvSpPr>
          <p:cNvPr id="3" name="Content Placeholder 2">
            <a:extLst>
              <a:ext uri="{FF2B5EF4-FFF2-40B4-BE49-F238E27FC236}">
                <a16:creationId xmlns:a16="http://schemas.microsoft.com/office/drawing/2014/main" id="{8071D0E6-3DEC-CA86-BF52-E6C6503B99FE}"/>
              </a:ext>
            </a:extLst>
          </p:cNvPr>
          <p:cNvSpPr>
            <a:spLocks noGrp="1"/>
          </p:cNvSpPr>
          <p:nvPr>
            <p:ph idx="1"/>
          </p:nvPr>
        </p:nvSpPr>
        <p:spPr/>
        <p:txBody>
          <a:bodyPr vert="horz" lIns="91440" tIns="45720" rIns="91440" bIns="45720" rtlCol="0" anchor="t">
            <a:normAutofit/>
          </a:bodyPr>
          <a:lstStyle/>
          <a:p>
            <a:pPr marL="0" indent="0">
              <a:buNone/>
            </a:pPr>
            <a:r>
              <a:rPr lang="en-US" b="1" dirty="0">
                <a:solidFill>
                  <a:srgbClr val="003B68"/>
                </a:solidFill>
              </a:rPr>
              <a:t>Anyone can start a website so it’s important to evaluate websites before you rely on their information.</a:t>
            </a:r>
          </a:p>
          <a:p>
            <a:pPr marL="0" indent="0">
              <a:buNone/>
            </a:pPr>
            <a:endParaRPr lang="en-US" b="1" dirty="0">
              <a:solidFill>
                <a:srgbClr val="003B68"/>
              </a:solidFill>
            </a:endParaRPr>
          </a:p>
          <a:p>
            <a:pPr marL="0" indent="0">
              <a:buNone/>
            </a:pPr>
            <a:r>
              <a:rPr lang="en-US" b="1" dirty="0">
                <a:solidFill>
                  <a:srgbClr val="003B68"/>
                </a:solidFill>
              </a:rPr>
              <a:t>Many of the same considerations of media reports can be applied to online information.</a:t>
            </a:r>
          </a:p>
          <a:p>
            <a:endParaRPr lang="en-US" dirty="0"/>
          </a:p>
        </p:txBody>
      </p:sp>
      <p:pic>
        <p:nvPicPr>
          <p:cNvPr id="2050" name="Picture 2" descr="7 reasons why your business needs a professional website | Nicolette Jimenez">
            <a:extLst>
              <a:ext uri="{FF2B5EF4-FFF2-40B4-BE49-F238E27FC236}">
                <a16:creationId xmlns:a16="http://schemas.microsoft.com/office/drawing/2014/main" id="{63E0195F-B5DB-EE63-1CBA-EDE4C9D48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463" y="3819678"/>
            <a:ext cx="4200525" cy="2771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 Thinking Face emoji Meaning | Dictionary.com">
            <a:extLst>
              <a:ext uri="{FF2B5EF4-FFF2-40B4-BE49-F238E27FC236}">
                <a16:creationId xmlns:a16="http://schemas.microsoft.com/office/drawing/2014/main" id="{B249F984-BB62-FAF0-AB87-10BDC517A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4142" y="4155093"/>
            <a:ext cx="2100943" cy="210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068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3BFF-CBAC-3D96-828E-13A6F44D73FA}"/>
              </a:ext>
            </a:extLst>
          </p:cNvPr>
          <p:cNvSpPr>
            <a:spLocks noGrp="1"/>
          </p:cNvSpPr>
          <p:nvPr>
            <p:ph type="title"/>
          </p:nvPr>
        </p:nvSpPr>
        <p:spPr/>
        <p:txBody>
          <a:bodyPr/>
          <a:lstStyle/>
          <a:p>
            <a:r>
              <a:rPr lang="en-US"/>
              <a:t>Example</a:t>
            </a:r>
          </a:p>
        </p:txBody>
      </p:sp>
      <p:sp>
        <p:nvSpPr>
          <p:cNvPr id="3" name="Content Placeholder 2">
            <a:extLst>
              <a:ext uri="{FF2B5EF4-FFF2-40B4-BE49-F238E27FC236}">
                <a16:creationId xmlns:a16="http://schemas.microsoft.com/office/drawing/2014/main" id="{8071D0E6-3DEC-CA86-BF52-E6C6503B99FE}"/>
              </a:ext>
            </a:extLst>
          </p:cNvPr>
          <p:cNvSpPr>
            <a:spLocks noGrp="1"/>
          </p:cNvSpPr>
          <p:nvPr>
            <p:ph idx="1"/>
          </p:nvPr>
        </p:nvSpPr>
        <p:spPr/>
        <p:txBody>
          <a:bodyPr vert="horz" lIns="91440" tIns="45720" rIns="91440" bIns="45720" rtlCol="0" anchor="t">
            <a:normAutofit/>
          </a:bodyPr>
          <a:lstStyle/>
          <a:p>
            <a:pPr marL="0" indent="0">
              <a:buNone/>
            </a:pPr>
            <a:r>
              <a:rPr lang="en-US" sz="3000" b="1" dirty="0">
                <a:solidFill>
                  <a:srgbClr val="003B68"/>
                </a:solidFill>
                <a:ea typeface="+mn-lt"/>
                <a:cs typeface="+mn-lt"/>
              </a:rPr>
              <a:t>Let's evaluate a US immunization website, the Vaccine Education Center (VEC) at Children's Hospital of Philadelphia (CHOP).</a:t>
            </a:r>
            <a:endParaRPr lang="en-US" sz="3000" b="1" dirty="0">
              <a:solidFill>
                <a:srgbClr val="003B68"/>
              </a:solidFill>
            </a:endParaRPr>
          </a:p>
          <a:p>
            <a:pPr marL="0" indent="0">
              <a:buNone/>
            </a:pPr>
            <a:endParaRPr lang="en-US" dirty="0">
              <a:solidFill>
                <a:srgbClr val="003B68"/>
              </a:solidFill>
            </a:endParaRPr>
          </a:p>
          <a:p>
            <a:pPr marL="0" indent="0">
              <a:buNone/>
            </a:pPr>
            <a:endParaRPr lang="en-US" dirty="0"/>
          </a:p>
          <a:p>
            <a:pPr marL="0" indent="0">
              <a:buNone/>
            </a:pPr>
            <a:endParaRPr lang="en-US" dirty="0"/>
          </a:p>
        </p:txBody>
      </p:sp>
      <p:pic>
        <p:nvPicPr>
          <p:cNvPr id="4" name="Picture 4">
            <a:extLst>
              <a:ext uri="{FF2B5EF4-FFF2-40B4-BE49-F238E27FC236}">
                <a16:creationId xmlns:a16="http://schemas.microsoft.com/office/drawing/2014/main" id="{B71DE4C6-4688-E739-23CC-EB8218FA75E8}"/>
              </a:ext>
            </a:extLst>
          </p:cNvPr>
          <p:cNvPicPr>
            <a:picLocks noChangeAspect="1"/>
          </p:cNvPicPr>
          <p:nvPr/>
        </p:nvPicPr>
        <p:blipFill>
          <a:blip r:embed="rId3"/>
          <a:stretch>
            <a:fillRect/>
          </a:stretch>
        </p:blipFill>
        <p:spPr>
          <a:xfrm>
            <a:off x="6568914" y="3771158"/>
            <a:ext cx="5623086" cy="3086842"/>
          </a:xfrm>
          <a:prstGeom prst="rect">
            <a:avLst/>
          </a:prstGeom>
        </p:spPr>
      </p:pic>
      <p:sp>
        <p:nvSpPr>
          <p:cNvPr id="5" name="TextBox 4">
            <a:extLst>
              <a:ext uri="{FF2B5EF4-FFF2-40B4-BE49-F238E27FC236}">
                <a16:creationId xmlns:a16="http://schemas.microsoft.com/office/drawing/2014/main" id="{798E1128-645B-0A9B-9880-7EE2448EEF2A}"/>
              </a:ext>
            </a:extLst>
          </p:cNvPr>
          <p:cNvSpPr txBox="1"/>
          <p:nvPr/>
        </p:nvSpPr>
        <p:spPr>
          <a:xfrm>
            <a:off x="617499" y="3086842"/>
            <a:ext cx="87741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70C0"/>
                </a:solidFill>
              </a:rPr>
              <a:t>URL: </a:t>
            </a:r>
            <a:r>
              <a:rPr lang="en-US" sz="2400" dirty="0">
                <a:solidFill>
                  <a:srgbClr val="0070C0"/>
                </a:solidFill>
                <a:hlinkClick r:id="rId4">
                  <a:extLst>
                    <a:ext uri="{A12FA001-AC4F-418D-AE19-62706E023703}">
                      <ahyp:hlinkClr xmlns:ahyp="http://schemas.microsoft.com/office/drawing/2018/hyperlinkcolor" val="tx"/>
                    </a:ext>
                  </a:extLst>
                </a:hlinkClick>
              </a:rPr>
              <a:t>chop.edu/centers-programs/vaccine-education-center</a:t>
            </a:r>
            <a:endParaRPr lang="en-US" sz="2400" dirty="0">
              <a:solidFill>
                <a:srgbClr val="0070C0"/>
              </a:solidFill>
            </a:endParaRPr>
          </a:p>
        </p:txBody>
      </p:sp>
      <p:sp>
        <p:nvSpPr>
          <p:cNvPr id="6" name="TextBox 5">
            <a:extLst>
              <a:ext uri="{FF2B5EF4-FFF2-40B4-BE49-F238E27FC236}">
                <a16:creationId xmlns:a16="http://schemas.microsoft.com/office/drawing/2014/main" id="{FF3614A1-AF7D-BDBE-02ED-9EA215DB1542}"/>
              </a:ext>
            </a:extLst>
          </p:cNvPr>
          <p:cNvSpPr txBox="1"/>
          <p:nvPr/>
        </p:nvSpPr>
        <p:spPr>
          <a:xfrm>
            <a:off x="617499" y="3914904"/>
            <a:ext cx="536420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3B68"/>
                </a:solidFill>
              </a:rPr>
              <a:t>Background on CHOP:</a:t>
            </a:r>
          </a:p>
          <a:p>
            <a:pPr marL="285750" indent="-285750" algn="l" fontAlgn="base">
              <a:buFont typeface="Arial" panose="020B0604020202020204" pitchFamily="34" charset="0"/>
              <a:buChar char="•"/>
            </a:pPr>
            <a:r>
              <a:rPr lang="en-US" dirty="0">
                <a:solidFill>
                  <a:srgbClr val="003B68"/>
                </a:solidFill>
              </a:rPr>
              <a:t>CHOP is a children's hospital in Philadelphia, Pennsylvania. </a:t>
            </a:r>
          </a:p>
          <a:p>
            <a:pPr marL="285750" indent="-285750" algn="l" fontAlgn="base">
              <a:buFont typeface="Arial" panose="020B0604020202020204" pitchFamily="34" charset="0"/>
              <a:buChar char="•"/>
            </a:pPr>
            <a:r>
              <a:rPr lang="en-US" dirty="0">
                <a:solidFill>
                  <a:srgbClr val="003B68"/>
                </a:solidFill>
              </a:rPr>
              <a:t>It is one of the largest and oldest children's hospitals in the world. </a:t>
            </a:r>
          </a:p>
          <a:p>
            <a:pPr marL="285750" indent="-285750" algn="l" fontAlgn="base">
              <a:buFont typeface="Arial" panose="020B0604020202020204" pitchFamily="34" charset="0"/>
              <a:buChar char="•"/>
            </a:pPr>
            <a:r>
              <a:rPr lang="en-US" dirty="0">
                <a:solidFill>
                  <a:srgbClr val="003B68"/>
                </a:solidFill>
              </a:rPr>
              <a:t>It is the United States' first hospital dedicated to the healthcare of children.</a:t>
            </a:r>
          </a:p>
          <a:p>
            <a:endParaRPr lang="en-US" dirty="0">
              <a:solidFill>
                <a:srgbClr val="0070C0"/>
              </a:solidFill>
            </a:endParaRPr>
          </a:p>
        </p:txBody>
      </p:sp>
    </p:spTree>
    <p:extLst>
      <p:ext uri="{BB962C8B-B14F-4D97-AF65-F5344CB8AC3E}">
        <p14:creationId xmlns:p14="http://schemas.microsoft.com/office/powerpoint/2010/main" val="2821121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3BFF-CBAC-3D96-828E-13A6F44D73FA}"/>
              </a:ext>
            </a:extLst>
          </p:cNvPr>
          <p:cNvSpPr>
            <a:spLocks noGrp="1"/>
          </p:cNvSpPr>
          <p:nvPr>
            <p:ph type="title"/>
          </p:nvPr>
        </p:nvSpPr>
        <p:spPr/>
        <p:txBody>
          <a:bodyPr/>
          <a:lstStyle/>
          <a:p>
            <a:r>
              <a:rPr lang="en-US"/>
              <a:t>Example</a:t>
            </a:r>
          </a:p>
        </p:txBody>
      </p:sp>
      <p:sp>
        <p:nvSpPr>
          <p:cNvPr id="3" name="Content Placeholder 2">
            <a:extLst>
              <a:ext uri="{FF2B5EF4-FFF2-40B4-BE49-F238E27FC236}">
                <a16:creationId xmlns:a16="http://schemas.microsoft.com/office/drawing/2014/main" id="{8071D0E6-3DEC-CA86-BF52-E6C6503B99FE}"/>
              </a:ext>
            </a:extLst>
          </p:cNvPr>
          <p:cNvSpPr>
            <a:spLocks noGrp="1"/>
          </p:cNvSpPr>
          <p:nvPr>
            <p:ph idx="1"/>
          </p:nvPr>
        </p:nvSpPr>
        <p:spPr/>
        <p:txBody>
          <a:bodyPr vert="horz" lIns="91440" tIns="45720" rIns="91440" bIns="45720" rtlCol="0" anchor="t">
            <a:normAutofit/>
          </a:bodyPr>
          <a:lstStyle/>
          <a:p>
            <a:pPr marL="0" indent="0">
              <a:buNone/>
            </a:pPr>
            <a:r>
              <a:rPr lang="en-US" sz="3000" b="1" dirty="0">
                <a:solidFill>
                  <a:srgbClr val="003B68"/>
                </a:solidFill>
                <a:ea typeface="+mn-lt"/>
                <a:cs typeface="+mn-lt"/>
              </a:rPr>
              <a:t>Let's evaluate a US immunization website, the Vaccine Education Center (VEC) at Children's Hospital of Philadelphia (CHOP).</a:t>
            </a:r>
            <a:endParaRPr lang="en-US" sz="3000" b="1" dirty="0">
              <a:solidFill>
                <a:srgbClr val="003B68"/>
              </a:solidFill>
            </a:endParaRPr>
          </a:p>
          <a:p>
            <a:pPr marL="0" indent="0">
              <a:buNone/>
            </a:pPr>
            <a:endParaRPr lang="en-US" dirty="0">
              <a:solidFill>
                <a:srgbClr val="003B68"/>
              </a:solidFill>
            </a:endParaRPr>
          </a:p>
          <a:p>
            <a:pPr marL="0" indent="0">
              <a:buNone/>
            </a:pPr>
            <a:endParaRPr lang="en-US" dirty="0"/>
          </a:p>
          <a:p>
            <a:pPr marL="0" indent="0">
              <a:buNone/>
            </a:pPr>
            <a:endParaRPr lang="en-US" dirty="0"/>
          </a:p>
        </p:txBody>
      </p:sp>
      <p:pic>
        <p:nvPicPr>
          <p:cNvPr id="4" name="Picture 4">
            <a:extLst>
              <a:ext uri="{FF2B5EF4-FFF2-40B4-BE49-F238E27FC236}">
                <a16:creationId xmlns:a16="http://schemas.microsoft.com/office/drawing/2014/main" id="{B71DE4C6-4688-E739-23CC-EB8218FA75E8}"/>
              </a:ext>
            </a:extLst>
          </p:cNvPr>
          <p:cNvPicPr>
            <a:picLocks noChangeAspect="1"/>
          </p:cNvPicPr>
          <p:nvPr/>
        </p:nvPicPr>
        <p:blipFill>
          <a:blip r:embed="rId3"/>
          <a:stretch>
            <a:fillRect/>
          </a:stretch>
        </p:blipFill>
        <p:spPr>
          <a:xfrm>
            <a:off x="6568914" y="3771158"/>
            <a:ext cx="5623086" cy="3086842"/>
          </a:xfrm>
          <a:prstGeom prst="rect">
            <a:avLst/>
          </a:prstGeom>
        </p:spPr>
      </p:pic>
      <p:sp>
        <p:nvSpPr>
          <p:cNvPr id="5" name="TextBox 4">
            <a:extLst>
              <a:ext uri="{FF2B5EF4-FFF2-40B4-BE49-F238E27FC236}">
                <a16:creationId xmlns:a16="http://schemas.microsoft.com/office/drawing/2014/main" id="{798E1128-645B-0A9B-9880-7EE2448EEF2A}"/>
              </a:ext>
            </a:extLst>
          </p:cNvPr>
          <p:cNvSpPr txBox="1"/>
          <p:nvPr/>
        </p:nvSpPr>
        <p:spPr>
          <a:xfrm>
            <a:off x="617499" y="3086842"/>
            <a:ext cx="87741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70C0"/>
                </a:solidFill>
              </a:rPr>
              <a:t>URL: </a:t>
            </a:r>
            <a:r>
              <a:rPr lang="en-US" sz="2400" dirty="0">
                <a:solidFill>
                  <a:srgbClr val="0070C0"/>
                </a:solidFill>
                <a:hlinkClick r:id="rId4">
                  <a:extLst>
                    <a:ext uri="{A12FA001-AC4F-418D-AE19-62706E023703}">
                      <ahyp:hlinkClr xmlns:ahyp="http://schemas.microsoft.com/office/drawing/2018/hyperlinkcolor" val="tx"/>
                    </a:ext>
                  </a:extLst>
                </a:hlinkClick>
              </a:rPr>
              <a:t>chop.edu/centers-programs/vaccine-education-center</a:t>
            </a:r>
            <a:endParaRPr lang="en-US" sz="2400" dirty="0">
              <a:solidFill>
                <a:srgbClr val="0070C0"/>
              </a:solidFill>
            </a:endParaRPr>
          </a:p>
        </p:txBody>
      </p:sp>
      <p:sp>
        <p:nvSpPr>
          <p:cNvPr id="6" name="TextBox 5">
            <a:extLst>
              <a:ext uri="{FF2B5EF4-FFF2-40B4-BE49-F238E27FC236}">
                <a16:creationId xmlns:a16="http://schemas.microsoft.com/office/drawing/2014/main" id="{FF3614A1-AF7D-BDBE-02ED-9EA215DB1542}"/>
              </a:ext>
            </a:extLst>
          </p:cNvPr>
          <p:cNvSpPr txBox="1"/>
          <p:nvPr/>
        </p:nvSpPr>
        <p:spPr>
          <a:xfrm>
            <a:off x="617499" y="3914904"/>
            <a:ext cx="536420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dirty="0">
                <a:solidFill>
                  <a:srgbClr val="003B68"/>
                </a:solidFill>
                <a:ea typeface="+mn-lt"/>
                <a:cs typeface="+mn-lt"/>
              </a:rPr>
              <a:t>There are 5 sets of questions to ask yourself when evaluating a website.</a:t>
            </a:r>
          </a:p>
        </p:txBody>
      </p:sp>
    </p:spTree>
    <p:extLst>
      <p:ext uri="{BB962C8B-B14F-4D97-AF65-F5344CB8AC3E}">
        <p14:creationId xmlns:p14="http://schemas.microsoft.com/office/powerpoint/2010/main" val="3312219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8E37-421E-0B41-BB61-23E463869CA3}"/>
              </a:ext>
            </a:extLst>
          </p:cNvPr>
          <p:cNvSpPr>
            <a:spLocks noGrp="1"/>
          </p:cNvSpPr>
          <p:nvPr>
            <p:ph type="title"/>
          </p:nvPr>
        </p:nvSpPr>
        <p:spPr/>
        <p:txBody>
          <a:bodyPr/>
          <a:lstStyle/>
          <a:p>
            <a:r>
              <a:rPr lang="en-US"/>
              <a:t>#1 Who does this website represent?</a:t>
            </a:r>
          </a:p>
        </p:txBody>
      </p:sp>
      <p:sp>
        <p:nvSpPr>
          <p:cNvPr id="3" name="Content Placeholder 2">
            <a:extLst>
              <a:ext uri="{FF2B5EF4-FFF2-40B4-BE49-F238E27FC236}">
                <a16:creationId xmlns:a16="http://schemas.microsoft.com/office/drawing/2014/main" id="{02765C9B-413D-C82A-6049-1E23A03D864C}"/>
              </a:ext>
            </a:extLst>
          </p:cNvPr>
          <p:cNvSpPr>
            <a:spLocks noGrp="1"/>
          </p:cNvSpPr>
          <p:nvPr>
            <p:ph idx="1"/>
          </p:nvPr>
        </p:nvSpPr>
        <p:spPr>
          <a:xfrm>
            <a:off x="6953250" y="2435599"/>
            <a:ext cx="5105971" cy="3481260"/>
          </a:xfrm>
        </p:spPr>
        <p:txBody>
          <a:bodyPr vert="horz" lIns="91440" tIns="45720" rIns="91440" bIns="45720" rtlCol="0" anchor="t">
            <a:normAutofit/>
          </a:bodyPr>
          <a:lstStyle/>
          <a:p>
            <a:pPr marL="0" indent="0">
              <a:buNone/>
            </a:pPr>
            <a:r>
              <a:rPr lang="en-US" b="1" dirty="0">
                <a:solidFill>
                  <a:srgbClr val="003B68"/>
                </a:solidFill>
                <a:ea typeface="+mn-lt"/>
                <a:cs typeface="+mn-lt"/>
              </a:rPr>
              <a:t>Let's look at the VEC home page.</a:t>
            </a:r>
            <a:r>
              <a:rPr lang="en-US" dirty="0">
                <a:solidFill>
                  <a:srgbClr val="003B68"/>
                </a:solidFill>
                <a:ea typeface="+mn-lt"/>
                <a:cs typeface="+mn-lt"/>
              </a:rPr>
              <a:t> </a:t>
            </a:r>
            <a:endParaRPr lang="en-US" dirty="0">
              <a:solidFill>
                <a:srgbClr val="003B68"/>
              </a:solidFill>
            </a:endParaRPr>
          </a:p>
          <a:p>
            <a:pPr>
              <a:buFont typeface="Arial"/>
              <a:buChar char="•"/>
            </a:pPr>
            <a:r>
              <a:rPr lang="en-US" dirty="0">
                <a:solidFill>
                  <a:srgbClr val="003B68"/>
                </a:solidFill>
              </a:rPr>
              <a:t>Who oversees the website?</a:t>
            </a:r>
          </a:p>
          <a:p>
            <a:pPr>
              <a:buFont typeface="Arial"/>
              <a:buChar char="•"/>
            </a:pPr>
            <a:r>
              <a:rPr lang="en-US" dirty="0">
                <a:solidFill>
                  <a:srgbClr val="003B68"/>
                </a:solidFill>
              </a:rPr>
              <a:t>Why are they providing the site?</a:t>
            </a:r>
          </a:p>
          <a:p>
            <a:pPr>
              <a:buFont typeface="Arial"/>
              <a:buChar char="•"/>
            </a:pPr>
            <a:r>
              <a:rPr lang="en-US" dirty="0">
                <a:solidFill>
                  <a:srgbClr val="003B68"/>
                </a:solidFill>
              </a:rPr>
              <a:t>Can you contact them?</a:t>
            </a:r>
          </a:p>
          <a:p>
            <a:endParaRPr lang="en-US" dirty="0"/>
          </a:p>
        </p:txBody>
      </p:sp>
      <p:pic>
        <p:nvPicPr>
          <p:cNvPr id="4" name="Picture 4" descr="Graphical user interface, text&#10;&#10;Description automatically generated">
            <a:extLst>
              <a:ext uri="{FF2B5EF4-FFF2-40B4-BE49-F238E27FC236}">
                <a16:creationId xmlns:a16="http://schemas.microsoft.com/office/drawing/2014/main" id="{64115952-7EAA-7A1E-4EB6-31751A220C06}"/>
              </a:ext>
            </a:extLst>
          </p:cNvPr>
          <p:cNvPicPr>
            <a:picLocks noChangeAspect="1"/>
          </p:cNvPicPr>
          <p:nvPr/>
        </p:nvPicPr>
        <p:blipFill>
          <a:blip r:embed="rId3"/>
          <a:stretch>
            <a:fillRect/>
          </a:stretch>
        </p:blipFill>
        <p:spPr>
          <a:xfrm>
            <a:off x="0" y="1862429"/>
            <a:ext cx="6734545" cy="3776371"/>
          </a:xfrm>
          <a:prstGeom prst="rect">
            <a:avLst/>
          </a:prstGeom>
        </p:spPr>
      </p:pic>
    </p:spTree>
    <p:extLst>
      <p:ext uri="{BB962C8B-B14F-4D97-AF65-F5344CB8AC3E}">
        <p14:creationId xmlns:p14="http://schemas.microsoft.com/office/powerpoint/2010/main" val="3164114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02C0E-9A07-49F7-CA59-DC332EFC992C}"/>
              </a:ext>
            </a:extLst>
          </p:cNvPr>
          <p:cNvSpPr>
            <a:spLocks noGrp="1"/>
          </p:cNvSpPr>
          <p:nvPr>
            <p:ph type="title"/>
          </p:nvPr>
        </p:nvSpPr>
        <p:spPr/>
        <p:txBody>
          <a:bodyPr/>
          <a:lstStyle/>
          <a:p>
            <a:r>
              <a:rPr lang="en-US"/>
              <a:t>#2 Who funds the website?</a:t>
            </a:r>
          </a:p>
        </p:txBody>
      </p:sp>
      <p:sp>
        <p:nvSpPr>
          <p:cNvPr id="3" name="Content Placeholder 2">
            <a:extLst>
              <a:ext uri="{FF2B5EF4-FFF2-40B4-BE49-F238E27FC236}">
                <a16:creationId xmlns:a16="http://schemas.microsoft.com/office/drawing/2014/main" id="{DDBCD3C2-8354-E755-24D8-DB4F6F47FE87}"/>
              </a:ext>
            </a:extLst>
          </p:cNvPr>
          <p:cNvSpPr>
            <a:spLocks noGrp="1"/>
          </p:cNvSpPr>
          <p:nvPr>
            <p:ph idx="1"/>
          </p:nvPr>
        </p:nvSpPr>
        <p:spPr>
          <a:xfrm>
            <a:off x="7515225" y="2530849"/>
            <a:ext cx="4676775" cy="3384176"/>
          </a:xfrm>
        </p:spPr>
        <p:txBody>
          <a:bodyPr vert="horz" lIns="91440" tIns="45720" rIns="91440" bIns="45720" rtlCol="0" anchor="t">
            <a:normAutofit/>
          </a:bodyPr>
          <a:lstStyle/>
          <a:p>
            <a:r>
              <a:rPr lang="en-US" dirty="0">
                <a:solidFill>
                  <a:srgbClr val="003B68"/>
                </a:solidFill>
                <a:ea typeface="+mn-lt"/>
                <a:cs typeface="+mn-lt"/>
              </a:rPr>
              <a:t>Where does the money to support the site come from?</a:t>
            </a:r>
          </a:p>
          <a:p>
            <a:r>
              <a:rPr lang="en-US" dirty="0">
                <a:solidFill>
                  <a:srgbClr val="003B68"/>
                </a:solidFill>
                <a:ea typeface="+mn-lt"/>
                <a:cs typeface="+mn-lt"/>
              </a:rPr>
              <a:t>If the site has advertisements, are they labeled?</a:t>
            </a:r>
          </a:p>
          <a:p>
            <a:endParaRPr lang="en-US" dirty="0">
              <a:solidFill>
                <a:srgbClr val="003B68"/>
              </a:solidFill>
              <a:ea typeface="+mn-lt"/>
              <a:cs typeface="+mn-lt"/>
            </a:endParaRPr>
          </a:p>
          <a:p>
            <a:endParaRPr lang="en-US" dirty="0">
              <a:solidFill>
                <a:srgbClr val="003B68"/>
              </a:solidFill>
              <a:ea typeface="+mn-lt"/>
              <a:cs typeface="+mn-lt"/>
            </a:endParaRPr>
          </a:p>
          <a:p>
            <a:pPr marL="0" indent="0">
              <a:buNone/>
            </a:pPr>
            <a:endParaRPr lang="en-US" dirty="0">
              <a:solidFill>
                <a:srgbClr val="003B68"/>
              </a:solidFill>
              <a:ea typeface="+mn-lt"/>
              <a:cs typeface="+mn-lt"/>
            </a:endParaRPr>
          </a:p>
          <a:p>
            <a:pPr marL="0" indent="0">
              <a:buNone/>
            </a:pPr>
            <a:r>
              <a:rPr lang="en-US" sz="1600" dirty="0">
                <a:solidFill>
                  <a:srgbClr val="0070C0"/>
                </a:solidFill>
                <a:ea typeface="+mn-lt"/>
                <a:cs typeface="+mn-lt"/>
                <a:hlinkClick r:id="rId3">
                  <a:extLst>
                    <a:ext uri="{A12FA001-AC4F-418D-AE19-62706E023703}">
                      <ahyp:hlinkClr xmlns:ahyp="http://schemas.microsoft.com/office/drawing/2018/hyperlinkcolor" val="tx"/>
                    </a:ext>
                  </a:extLst>
                </a:hlinkClick>
              </a:rPr>
              <a:t>Link: About the Vaccine Education Center</a:t>
            </a:r>
            <a:endParaRPr lang="en-US" sz="1600" dirty="0">
              <a:solidFill>
                <a:srgbClr val="0070C0"/>
              </a:solidFill>
            </a:endParaRPr>
          </a:p>
        </p:txBody>
      </p:sp>
      <p:pic>
        <p:nvPicPr>
          <p:cNvPr id="4" name="Picture 4">
            <a:hlinkClick r:id="rId3"/>
            <a:extLst>
              <a:ext uri="{FF2B5EF4-FFF2-40B4-BE49-F238E27FC236}">
                <a16:creationId xmlns:a16="http://schemas.microsoft.com/office/drawing/2014/main" id="{0EB25AA6-67CB-B7F5-F8BB-E65D94CEEB7B}"/>
              </a:ext>
            </a:extLst>
          </p:cNvPr>
          <p:cNvPicPr>
            <a:picLocks noChangeAspect="1"/>
          </p:cNvPicPr>
          <p:nvPr/>
        </p:nvPicPr>
        <p:blipFill>
          <a:blip r:embed="rId4"/>
          <a:stretch>
            <a:fillRect/>
          </a:stretch>
        </p:blipFill>
        <p:spPr>
          <a:xfrm>
            <a:off x="0" y="1828529"/>
            <a:ext cx="7419975" cy="4154208"/>
          </a:xfrm>
          <a:prstGeom prst="rect">
            <a:avLst/>
          </a:prstGeom>
        </p:spPr>
      </p:pic>
    </p:spTree>
    <p:extLst>
      <p:ext uri="{BB962C8B-B14F-4D97-AF65-F5344CB8AC3E}">
        <p14:creationId xmlns:p14="http://schemas.microsoft.com/office/powerpoint/2010/main" val="427635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5888-6057-F636-3418-4081EB2262FC}"/>
              </a:ext>
            </a:extLst>
          </p:cNvPr>
          <p:cNvSpPr>
            <a:spLocks noGrp="1"/>
          </p:cNvSpPr>
          <p:nvPr>
            <p:ph type="title"/>
          </p:nvPr>
        </p:nvSpPr>
        <p:spPr/>
        <p:txBody>
          <a:bodyPr>
            <a:normAutofit fontScale="90000"/>
          </a:bodyPr>
          <a:lstStyle/>
          <a:p>
            <a:r>
              <a:rPr lang="en-US"/>
              <a:t>#3 What is the quality of the information?</a:t>
            </a:r>
          </a:p>
        </p:txBody>
      </p:sp>
      <p:sp>
        <p:nvSpPr>
          <p:cNvPr id="3" name="Content Placeholder 2">
            <a:extLst>
              <a:ext uri="{FF2B5EF4-FFF2-40B4-BE49-F238E27FC236}">
                <a16:creationId xmlns:a16="http://schemas.microsoft.com/office/drawing/2014/main" id="{84767507-C112-C8D2-0B6A-81AC15E635DC}"/>
              </a:ext>
            </a:extLst>
          </p:cNvPr>
          <p:cNvSpPr>
            <a:spLocks noGrp="1"/>
          </p:cNvSpPr>
          <p:nvPr>
            <p:ph idx="1"/>
          </p:nvPr>
        </p:nvSpPr>
        <p:spPr>
          <a:xfrm>
            <a:off x="7447058" y="2371205"/>
            <a:ext cx="4537439" cy="3599316"/>
          </a:xfrm>
        </p:spPr>
        <p:txBody>
          <a:bodyPr vert="horz" lIns="91440" tIns="45720" rIns="91440" bIns="45720" rtlCol="0" anchor="t">
            <a:noAutofit/>
          </a:bodyPr>
          <a:lstStyle/>
          <a:p>
            <a:r>
              <a:rPr lang="en-US" sz="2200" dirty="0">
                <a:solidFill>
                  <a:srgbClr val="003B68"/>
                </a:solidFill>
                <a:ea typeface="+mn-lt"/>
                <a:cs typeface="+mn-lt"/>
              </a:rPr>
              <a:t>Where does the information on the site come from?</a:t>
            </a:r>
            <a:endParaRPr lang="en-US" sz="2200" dirty="0">
              <a:solidFill>
                <a:srgbClr val="003B68"/>
              </a:solidFill>
            </a:endParaRPr>
          </a:p>
          <a:p>
            <a:r>
              <a:rPr lang="en-US" sz="2200" dirty="0">
                <a:solidFill>
                  <a:srgbClr val="003B68"/>
                </a:solidFill>
                <a:ea typeface="+mn-lt"/>
                <a:cs typeface="+mn-lt"/>
              </a:rPr>
              <a:t>How is the content selected?</a:t>
            </a:r>
            <a:endParaRPr lang="en-US" sz="2200" dirty="0">
              <a:solidFill>
                <a:srgbClr val="003B68"/>
              </a:solidFill>
            </a:endParaRPr>
          </a:p>
          <a:p>
            <a:r>
              <a:rPr lang="en-US" sz="2200" dirty="0">
                <a:solidFill>
                  <a:srgbClr val="003B68"/>
                </a:solidFill>
                <a:ea typeface="+mn-lt"/>
                <a:cs typeface="+mn-lt"/>
              </a:rPr>
              <a:t>Do experts review the information that goes on the site?</a:t>
            </a:r>
            <a:endParaRPr lang="en-US" sz="2200" dirty="0">
              <a:solidFill>
                <a:srgbClr val="003B68"/>
              </a:solidFill>
            </a:endParaRPr>
          </a:p>
          <a:p>
            <a:r>
              <a:rPr lang="en-US" sz="2200" dirty="0">
                <a:solidFill>
                  <a:srgbClr val="003B68"/>
                </a:solidFill>
                <a:ea typeface="+mn-lt"/>
                <a:cs typeface="+mn-lt"/>
              </a:rPr>
              <a:t>Does the site avoid unbelievable or emotional claims?</a:t>
            </a:r>
            <a:endParaRPr lang="en-US" sz="2200" dirty="0">
              <a:solidFill>
                <a:srgbClr val="003B68"/>
              </a:solidFill>
            </a:endParaRPr>
          </a:p>
          <a:p>
            <a:r>
              <a:rPr lang="en-US" sz="2200" dirty="0">
                <a:solidFill>
                  <a:srgbClr val="003B68"/>
                </a:solidFill>
                <a:ea typeface="+mn-lt"/>
                <a:cs typeface="+mn-lt"/>
              </a:rPr>
              <a:t>Is it up-to-date?</a:t>
            </a:r>
            <a:endParaRPr lang="en-US" sz="2200" dirty="0">
              <a:solidFill>
                <a:srgbClr val="003B68"/>
              </a:solidFill>
            </a:endParaRPr>
          </a:p>
          <a:p>
            <a:endParaRPr lang="en-US" dirty="0"/>
          </a:p>
        </p:txBody>
      </p:sp>
      <p:pic>
        <p:nvPicPr>
          <p:cNvPr id="4" name="Picture 4">
            <a:extLst>
              <a:ext uri="{FF2B5EF4-FFF2-40B4-BE49-F238E27FC236}">
                <a16:creationId xmlns:a16="http://schemas.microsoft.com/office/drawing/2014/main" id="{CC57080C-F200-545F-3C7C-374E0B5938F2}"/>
              </a:ext>
            </a:extLst>
          </p:cNvPr>
          <p:cNvPicPr>
            <a:picLocks noChangeAspect="1"/>
          </p:cNvPicPr>
          <p:nvPr/>
        </p:nvPicPr>
        <p:blipFill>
          <a:blip r:embed="rId3"/>
          <a:stretch>
            <a:fillRect/>
          </a:stretch>
        </p:blipFill>
        <p:spPr>
          <a:xfrm>
            <a:off x="207503" y="1855002"/>
            <a:ext cx="7181072" cy="4355298"/>
          </a:xfrm>
          <a:prstGeom prst="rect">
            <a:avLst/>
          </a:prstGeom>
        </p:spPr>
      </p:pic>
    </p:spTree>
    <p:extLst>
      <p:ext uri="{BB962C8B-B14F-4D97-AF65-F5344CB8AC3E}">
        <p14:creationId xmlns:p14="http://schemas.microsoft.com/office/powerpoint/2010/main" val="1105626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9E65-F86F-4066-6278-E84FE48DD9CC}"/>
              </a:ext>
            </a:extLst>
          </p:cNvPr>
          <p:cNvSpPr>
            <a:spLocks noGrp="1"/>
          </p:cNvSpPr>
          <p:nvPr>
            <p:ph type="title"/>
          </p:nvPr>
        </p:nvSpPr>
        <p:spPr/>
        <p:txBody>
          <a:bodyPr/>
          <a:lstStyle/>
          <a:p>
            <a:r>
              <a:rPr lang="en-US"/>
              <a:t>#4 Is the information up to date?</a:t>
            </a:r>
          </a:p>
        </p:txBody>
      </p:sp>
      <p:sp>
        <p:nvSpPr>
          <p:cNvPr id="3" name="Content Placeholder 2">
            <a:extLst>
              <a:ext uri="{FF2B5EF4-FFF2-40B4-BE49-F238E27FC236}">
                <a16:creationId xmlns:a16="http://schemas.microsoft.com/office/drawing/2014/main" id="{57FF1C12-F8A3-9501-6891-7CFE90762428}"/>
              </a:ext>
            </a:extLst>
          </p:cNvPr>
          <p:cNvSpPr>
            <a:spLocks noGrp="1"/>
          </p:cNvSpPr>
          <p:nvPr>
            <p:ph idx="1"/>
          </p:nvPr>
        </p:nvSpPr>
        <p:spPr>
          <a:xfrm>
            <a:off x="649696" y="2510726"/>
            <a:ext cx="6294029" cy="3404299"/>
          </a:xfrm>
        </p:spPr>
        <p:txBody>
          <a:bodyPr vert="horz" lIns="91440" tIns="45720" rIns="91440" bIns="45720" rtlCol="0" anchor="t">
            <a:normAutofit fontScale="62500" lnSpcReduction="20000"/>
          </a:bodyPr>
          <a:lstStyle/>
          <a:p>
            <a:pPr marL="0" indent="0">
              <a:lnSpc>
                <a:spcPct val="120000"/>
              </a:lnSpc>
              <a:buNone/>
            </a:pPr>
            <a:r>
              <a:rPr lang="en-US" sz="4400" b="1" dirty="0">
                <a:solidFill>
                  <a:srgbClr val="003B68"/>
                </a:solidFill>
                <a:ea typeface="+mn-lt"/>
                <a:cs typeface="+mn-lt"/>
              </a:rPr>
              <a:t>Timeliness matters. </a:t>
            </a:r>
            <a:r>
              <a:rPr lang="en-US" sz="4400" dirty="0">
                <a:solidFill>
                  <a:srgbClr val="003B68"/>
                </a:solidFill>
                <a:ea typeface="+mn-lt"/>
                <a:cs typeface="+mn-lt"/>
              </a:rPr>
              <a:t>Medical science keeps evolving, so it's important to keep updating vaccine information. </a:t>
            </a:r>
          </a:p>
          <a:p>
            <a:pPr marL="0" indent="0">
              <a:lnSpc>
                <a:spcPct val="120000"/>
              </a:lnSpc>
              <a:buNone/>
            </a:pPr>
            <a:endParaRPr lang="en-US" sz="4400" dirty="0">
              <a:solidFill>
                <a:srgbClr val="003B68"/>
              </a:solidFill>
              <a:ea typeface="+mn-lt"/>
              <a:cs typeface="+mn-lt"/>
            </a:endParaRPr>
          </a:p>
          <a:p>
            <a:pPr marL="0" indent="0">
              <a:lnSpc>
                <a:spcPct val="120000"/>
              </a:lnSpc>
              <a:buNone/>
            </a:pPr>
            <a:r>
              <a:rPr lang="en-US" sz="4400" dirty="0">
                <a:solidFill>
                  <a:srgbClr val="003B68"/>
                </a:solidFill>
                <a:ea typeface="+mn-lt"/>
                <a:cs typeface="+mn-lt"/>
              </a:rPr>
              <a:t>Here we see that at the bottom of each page, VEC shows the date of its latest update.</a:t>
            </a:r>
            <a:endParaRPr lang="en-US" sz="4400" dirty="0">
              <a:solidFill>
                <a:srgbClr val="003B68"/>
              </a:solidFill>
            </a:endParaRPr>
          </a:p>
          <a:p>
            <a:endParaRPr lang="en-US" dirty="0">
              <a:solidFill>
                <a:srgbClr val="003B68"/>
              </a:solidFill>
              <a:ea typeface="+mn-lt"/>
              <a:cs typeface="+mn-lt"/>
            </a:endParaRPr>
          </a:p>
          <a:p>
            <a:endParaRPr lang="en-US" dirty="0"/>
          </a:p>
        </p:txBody>
      </p:sp>
      <p:pic>
        <p:nvPicPr>
          <p:cNvPr id="4" name="Picture 4">
            <a:extLst>
              <a:ext uri="{FF2B5EF4-FFF2-40B4-BE49-F238E27FC236}">
                <a16:creationId xmlns:a16="http://schemas.microsoft.com/office/drawing/2014/main" id="{25A5228F-C0CF-2F5C-BD0B-BAB103A72909}"/>
              </a:ext>
            </a:extLst>
          </p:cNvPr>
          <p:cNvPicPr>
            <a:picLocks noChangeAspect="1"/>
          </p:cNvPicPr>
          <p:nvPr/>
        </p:nvPicPr>
        <p:blipFill rotWithShape="1">
          <a:blip r:embed="rId3"/>
          <a:srcRect l="8403" r="11134" b="920"/>
          <a:stretch/>
        </p:blipFill>
        <p:spPr>
          <a:xfrm>
            <a:off x="7679496" y="1674904"/>
            <a:ext cx="4512504" cy="5075942"/>
          </a:xfrm>
          <a:prstGeom prst="rect">
            <a:avLst/>
          </a:prstGeom>
        </p:spPr>
      </p:pic>
      <p:cxnSp>
        <p:nvCxnSpPr>
          <p:cNvPr id="6" name="Straight Arrow Connector 5">
            <a:extLst>
              <a:ext uri="{FF2B5EF4-FFF2-40B4-BE49-F238E27FC236}">
                <a16:creationId xmlns:a16="http://schemas.microsoft.com/office/drawing/2014/main" id="{1AA25396-4C6C-CF1D-E679-7278D80F3B42}"/>
              </a:ext>
            </a:extLst>
          </p:cNvPr>
          <p:cNvCxnSpPr>
            <a:cxnSpLocks/>
          </p:cNvCxnSpPr>
          <p:nvPr/>
        </p:nvCxnSpPr>
        <p:spPr>
          <a:xfrm>
            <a:off x="5781675" y="5619750"/>
            <a:ext cx="2038350" cy="990600"/>
          </a:xfrm>
          <a:prstGeom prst="straightConnector1">
            <a:avLst/>
          </a:prstGeom>
          <a:ln w="76200">
            <a:solidFill>
              <a:srgbClr val="F6BC1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753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E44B-2506-BD50-6E92-767F42A014A3}"/>
              </a:ext>
            </a:extLst>
          </p:cNvPr>
          <p:cNvSpPr>
            <a:spLocks noGrp="1"/>
          </p:cNvSpPr>
          <p:nvPr>
            <p:ph type="title"/>
          </p:nvPr>
        </p:nvSpPr>
        <p:spPr/>
        <p:txBody>
          <a:bodyPr>
            <a:normAutofit fontScale="90000"/>
          </a:bodyPr>
          <a:lstStyle/>
          <a:p>
            <a:r>
              <a:rPr lang="en-US"/>
              <a:t>#5 How is the viewer's personal information used? (Privacy)</a:t>
            </a:r>
          </a:p>
        </p:txBody>
      </p:sp>
      <p:sp>
        <p:nvSpPr>
          <p:cNvPr id="3" name="Content Placeholder 2">
            <a:extLst>
              <a:ext uri="{FF2B5EF4-FFF2-40B4-BE49-F238E27FC236}">
                <a16:creationId xmlns:a16="http://schemas.microsoft.com/office/drawing/2014/main" id="{DB44B8BF-6791-C573-E85A-C1E4A9C7746D}"/>
              </a:ext>
            </a:extLst>
          </p:cNvPr>
          <p:cNvSpPr>
            <a:spLocks noGrp="1"/>
          </p:cNvSpPr>
          <p:nvPr>
            <p:ph idx="1"/>
          </p:nvPr>
        </p:nvSpPr>
        <p:spPr/>
        <p:txBody>
          <a:bodyPr vert="horz" lIns="91440" tIns="45720" rIns="91440" bIns="45720" rtlCol="0" anchor="t">
            <a:normAutofit/>
          </a:bodyPr>
          <a:lstStyle/>
          <a:p>
            <a:r>
              <a:rPr lang="en-US" dirty="0">
                <a:solidFill>
                  <a:srgbClr val="003B68"/>
                </a:solidFill>
                <a:ea typeface="+mn-lt"/>
                <a:cs typeface="+mn-lt"/>
              </a:rPr>
              <a:t>Does the site ask for your personal information?</a:t>
            </a:r>
            <a:endParaRPr lang="en-US" dirty="0">
              <a:solidFill>
                <a:srgbClr val="003B68"/>
              </a:solidFill>
            </a:endParaRPr>
          </a:p>
          <a:p>
            <a:r>
              <a:rPr lang="en-US" dirty="0">
                <a:solidFill>
                  <a:srgbClr val="003B68"/>
                </a:solidFill>
                <a:ea typeface="+mn-lt"/>
                <a:cs typeface="+mn-lt"/>
              </a:rPr>
              <a:t>Do they tell you how it will be used?</a:t>
            </a:r>
            <a:endParaRPr lang="en-US" dirty="0">
              <a:solidFill>
                <a:srgbClr val="003B68"/>
              </a:solidFill>
            </a:endParaRPr>
          </a:p>
          <a:p>
            <a:r>
              <a:rPr lang="en-US" dirty="0">
                <a:solidFill>
                  <a:srgbClr val="003B68"/>
                </a:solidFill>
                <a:ea typeface="+mn-lt"/>
                <a:cs typeface="+mn-lt"/>
              </a:rPr>
              <a:t>Are you comfortable with how it will be used?</a:t>
            </a:r>
            <a:endParaRPr lang="en-US" dirty="0">
              <a:solidFill>
                <a:srgbClr val="003B68"/>
              </a:solidFill>
            </a:endParaRPr>
          </a:p>
          <a:p>
            <a:endParaRPr lang="en-US" dirty="0"/>
          </a:p>
        </p:txBody>
      </p:sp>
    </p:spTree>
    <p:extLst>
      <p:ext uri="{BB962C8B-B14F-4D97-AF65-F5344CB8AC3E}">
        <p14:creationId xmlns:p14="http://schemas.microsoft.com/office/powerpoint/2010/main" val="2019746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FB0B-4888-5B4D-4EB7-D27FE8B892C9}"/>
              </a:ext>
            </a:extLst>
          </p:cNvPr>
          <p:cNvSpPr>
            <a:spLocks noGrp="1"/>
          </p:cNvSpPr>
          <p:nvPr>
            <p:ph type="title"/>
          </p:nvPr>
        </p:nvSpPr>
        <p:spPr/>
        <p:txBody>
          <a:bodyPr/>
          <a:lstStyle/>
          <a:p>
            <a:r>
              <a:rPr lang="en-US"/>
              <a:t>Example</a:t>
            </a:r>
          </a:p>
        </p:txBody>
      </p:sp>
      <p:sp>
        <p:nvSpPr>
          <p:cNvPr id="3" name="Content Placeholder 2">
            <a:extLst>
              <a:ext uri="{FF2B5EF4-FFF2-40B4-BE49-F238E27FC236}">
                <a16:creationId xmlns:a16="http://schemas.microsoft.com/office/drawing/2014/main" id="{BBF3E057-F8AB-8713-3C45-A3D17ED4A942}"/>
              </a:ext>
            </a:extLst>
          </p:cNvPr>
          <p:cNvSpPr>
            <a:spLocks noGrp="1"/>
          </p:cNvSpPr>
          <p:nvPr>
            <p:ph idx="1"/>
          </p:nvPr>
        </p:nvSpPr>
        <p:spPr>
          <a:xfrm>
            <a:off x="617499" y="1770191"/>
            <a:ext cx="6946861" cy="3599316"/>
          </a:xfrm>
        </p:spPr>
        <p:txBody>
          <a:bodyPr vert="horz" lIns="91440" tIns="45720" rIns="91440" bIns="45720" rtlCol="0" anchor="t">
            <a:normAutofit/>
          </a:bodyPr>
          <a:lstStyle/>
          <a:p>
            <a:pPr marL="0" indent="0">
              <a:buNone/>
            </a:pPr>
            <a:r>
              <a:rPr lang="en-US" sz="3000" b="1" i="1">
                <a:solidFill>
                  <a:srgbClr val="003B68"/>
                </a:solidFill>
                <a:ea typeface="+mn-lt"/>
                <a:cs typeface="+mn-lt"/>
              </a:rPr>
              <a:t>Let’s use a fictional example.</a:t>
            </a:r>
            <a:endParaRPr lang="en-US" b="1">
              <a:solidFill>
                <a:srgbClr val="0070C0"/>
              </a:solidFill>
              <a:ea typeface="+mn-lt"/>
              <a:cs typeface="+mn-lt"/>
            </a:endParaRPr>
          </a:p>
          <a:p>
            <a:pPr marL="0" indent="0">
              <a:buNone/>
            </a:pPr>
            <a:endParaRPr lang="en-US" b="1">
              <a:solidFill>
                <a:srgbClr val="0070C0"/>
              </a:solidFill>
              <a:ea typeface="+mn-lt"/>
              <a:cs typeface="+mn-lt"/>
            </a:endParaRPr>
          </a:p>
          <a:p>
            <a:pPr marL="0" indent="0">
              <a:buNone/>
            </a:pPr>
            <a:r>
              <a:rPr lang="en-US" b="1">
                <a:solidFill>
                  <a:srgbClr val="0070C0"/>
                </a:solidFill>
                <a:ea typeface="+mn-lt"/>
                <a:cs typeface="+mn-lt"/>
              </a:rPr>
              <a:t>Borborygmi is not really a disease, but it sounds like one. Let's imagine that in the news I read that 20 people with cell phones got borborygmi.</a:t>
            </a:r>
            <a:endParaRPr lang="en-US" b="1">
              <a:solidFill>
                <a:srgbClr val="0070C0"/>
              </a:solidFill>
            </a:endParaRPr>
          </a:p>
          <a:p>
            <a:pPr marL="0" indent="0">
              <a:buNone/>
            </a:pPr>
            <a:endParaRPr lang="en-US" b="1">
              <a:solidFill>
                <a:srgbClr val="000000"/>
              </a:solidFill>
              <a:ea typeface="+mn-lt"/>
              <a:cs typeface="+mn-lt"/>
            </a:endParaRPr>
          </a:p>
          <a:p>
            <a:pPr marL="0" indent="0">
              <a:buNone/>
            </a:pPr>
            <a:endParaRPr lang="en-US" b="1">
              <a:solidFill>
                <a:srgbClr val="000000"/>
              </a:solidFill>
              <a:ea typeface="+mn-lt"/>
              <a:cs typeface="+mn-lt"/>
            </a:endParaRPr>
          </a:p>
          <a:p>
            <a:pPr marL="0" indent="0">
              <a:buNone/>
            </a:pPr>
            <a:endParaRPr lang="en-US" b="1">
              <a:solidFill>
                <a:srgbClr val="000000"/>
              </a:solidFill>
            </a:endParaRPr>
          </a:p>
        </p:txBody>
      </p:sp>
      <p:sp>
        <p:nvSpPr>
          <p:cNvPr id="4" name="TextBox 3">
            <a:extLst>
              <a:ext uri="{FF2B5EF4-FFF2-40B4-BE49-F238E27FC236}">
                <a16:creationId xmlns:a16="http://schemas.microsoft.com/office/drawing/2014/main" id="{76066462-F13D-E2FA-0C4D-147E090AFEFD}"/>
              </a:ext>
            </a:extLst>
          </p:cNvPr>
          <p:cNvSpPr txBox="1"/>
          <p:nvPr/>
        </p:nvSpPr>
        <p:spPr>
          <a:xfrm>
            <a:off x="656823" y="5518597"/>
            <a:ext cx="1086762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rgbClr val="003B68"/>
                </a:solidFill>
              </a:rPr>
              <a:t>Do people with cell phones have a </a:t>
            </a:r>
            <a:r>
              <a:rPr lang="en-US" sz="3000" b="1" i="1">
                <a:solidFill>
                  <a:srgbClr val="003B68"/>
                </a:solidFill>
              </a:rPr>
              <a:t>higher</a:t>
            </a:r>
            <a:r>
              <a:rPr lang="en-US" sz="3000" b="1">
                <a:solidFill>
                  <a:srgbClr val="003B68"/>
                </a:solidFill>
              </a:rPr>
              <a:t> chance of developing borborygmi than people without cell phones?</a:t>
            </a:r>
            <a:endParaRPr lang="en-US" sz="3000">
              <a:solidFill>
                <a:srgbClr val="003B68"/>
              </a:solidFill>
            </a:endParaRPr>
          </a:p>
        </p:txBody>
      </p:sp>
      <p:pic>
        <p:nvPicPr>
          <p:cNvPr id="5" name="Picture 5">
            <a:extLst>
              <a:ext uri="{FF2B5EF4-FFF2-40B4-BE49-F238E27FC236}">
                <a16:creationId xmlns:a16="http://schemas.microsoft.com/office/drawing/2014/main" id="{E7EA6D89-516E-A583-1A7D-4949BFFD17A0}"/>
              </a:ext>
            </a:extLst>
          </p:cNvPr>
          <p:cNvPicPr>
            <a:picLocks noChangeAspect="1"/>
          </p:cNvPicPr>
          <p:nvPr/>
        </p:nvPicPr>
        <p:blipFill rotWithShape="1">
          <a:blip r:embed="rId3"/>
          <a:srcRect l="6240" b="1863"/>
          <a:stretch/>
        </p:blipFill>
        <p:spPr>
          <a:xfrm>
            <a:off x="8063345" y="2333856"/>
            <a:ext cx="3394728" cy="2606280"/>
          </a:xfrm>
          <a:prstGeom prst="rect">
            <a:avLst/>
          </a:prstGeom>
        </p:spPr>
      </p:pic>
      <p:pic>
        <p:nvPicPr>
          <p:cNvPr id="6" name="Picture 6" descr="Logo&#10;&#10;Description automatically generated">
            <a:extLst>
              <a:ext uri="{FF2B5EF4-FFF2-40B4-BE49-F238E27FC236}">
                <a16:creationId xmlns:a16="http://schemas.microsoft.com/office/drawing/2014/main" id="{F601CE1B-54DE-F8F2-FD5F-2FC07D9F3A11}"/>
              </a:ext>
            </a:extLst>
          </p:cNvPr>
          <p:cNvPicPr>
            <a:picLocks noChangeAspect="1"/>
          </p:cNvPicPr>
          <p:nvPr/>
        </p:nvPicPr>
        <p:blipFill>
          <a:blip r:embed="rId4"/>
          <a:stretch>
            <a:fillRect/>
          </a:stretch>
        </p:blipFill>
        <p:spPr>
          <a:xfrm>
            <a:off x="-286328" y="4185228"/>
            <a:ext cx="2212109" cy="2759364"/>
          </a:xfrm>
          <a:prstGeom prst="rect">
            <a:avLst/>
          </a:prstGeom>
        </p:spPr>
      </p:pic>
      <p:pic>
        <p:nvPicPr>
          <p:cNvPr id="7" name="Picture 7">
            <a:extLst>
              <a:ext uri="{FF2B5EF4-FFF2-40B4-BE49-F238E27FC236}">
                <a16:creationId xmlns:a16="http://schemas.microsoft.com/office/drawing/2014/main" id="{84D59D28-3E7E-21C7-C47F-9569C582B1BD}"/>
              </a:ext>
            </a:extLst>
          </p:cNvPr>
          <p:cNvPicPr>
            <a:picLocks noChangeAspect="1"/>
          </p:cNvPicPr>
          <p:nvPr/>
        </p:nvPicPr>
        <p:blipFill>
          <a:blip r:embed="rId5"/>
          <a:stretch>
            <a:fillRect/>
          </a:stretch>
        </p:blipFill>
        <p:spPr>
          <a:xfrm rot="1320000">
            <a:off x="6389007" y="3274213"/>
            <a:ext cx="1819564" cy="2274455"/>
          </a:xfrm>
          <a:prstGeom prst="rect">
            <a:avLst/>
          </a:prstGeom>
        </p:spPr>
      </p:pic>
    </p:spTree>
    <p:extLst>
      <p:ext uri="{BB962C8B-B14F-4D97-AF65-F5344CB8AC3E}">
        <p14:creationId xmlns:p14="http://schemas.microsoft.com/office/powerpoint/2010/main" val="1335448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9DE2-E666-1979-70A3-2DED8BB195BD}"/>
              </a:ext>
            </a:extLst>
          </p:cNvPr>
          <p:cNvSpPr>
            <a:spLocks noGrp="1"/>
          </p:cNvSpPr>
          <p:nvPr>
            <p:ph type="title"/>
          </p:nvPr>
        </p:nvSpPr>
        <p:spPr/>
        <p:txBody>
          <a:bodyPr/>
          <a:lstStyle/>
          <a:p>
            <a:r>
              <a:rPr lang="en-US" dirty="0"/>
              <a:t>Summary of questions to ask</a:t>
            </a:r>
          </a:p>
        </p:txBody>
      </p:sp>
      <p:sp>
        <p:nvSpPr>
          <p:cNvPr id="3" name="Content Placeholder 2">
            <a:extLst>
              <a:ext uri="{FF2B5EF4-FFF2-40B4-BE49-F238E27FC236}">
                <a16:creationId xmlns:a16="http://schemas.microsoft.com/office/drawing/2014/main" id="{1B4D2E18-86FF-309F-25D0-B1421F3EB9E4}"/>
              </a:ext>
            </a:extLst>
          </p:cNvPr>
          <p:cNvSpPr>
            <a:spLocks noGrp="1"/>
          </p:cNvSpPr>
          <p:nvPr>
            <p:ph idx="1"/>
          </p:nvPr>
        </p:nvSpPr>
        <p:spPr>
          <a:xfrm>
            <a:off x="617499" y="1770191"/>
            <a:ext cx="11041101" cy="3599316"/>
          </a:xfrm>
        </p:spPr>
        <p:txBody>
          <a:bodyPr vert="horz" lIns="91440" tIns="45720" rIns="91440" bIns="45720" rtlCol="0" anchor="t">
            <a:normAutofit/>
          </a:bodyPr>
          <a:lstStyle/>
          <a:p>
            <a:pPr marL="514350" indent="-514350">
              <a:buClr>
                <a:srgbClr val="003B68"/>
              </a:buClr>
              <a:buFont typeface="+mj-lt"/>
              <a:buAutoNum type="arabicPeriod"/>
            </a:pPr>
            <a:r>
              <a:rPr lang="en-US" sz="3200" b="1" dirty="0">
                <a:solidFill>
                  <a:srgbClr val="3CA95C"/>
                </a:solidFill>
                <a:ea typeface="+mn-lt"/>
                <a:cs typeface="+mn-lt"/>
              </a:rPr>
              <a:t>Who</a:t>
            </a:r>
            <a:r>
              <a:rPr lang="en-US" sz="3200" dirty="0">
                <a:solidFill>
                  <a:srgbClr val="003B68"/>
                </a:solidFill>
                <a:ea typeface="+mn-lt"/>
                <a:cs typeface="+mn-lt"/>
              </a:rPr>
              <a:t> does this website represent?</a:t>
            </a:r>
          </a:p>
          <a:p>
            <a:pPr marL="514350" indent="-514350">
              <a:buClr>
                <a:srgbClr val="003B68"/>
              </a:buClr>
              <a:buFont typeface="+mj-lt"/>
              <a:buAutoNum type="arabicPeriod"/>
            </a:pPr>
            <a:r>
              <a:rPr lang="en-US" sz="3200" dirty="0">
                <a:solidFill>
                  <a:srgbClr val="003B68"/>
                </a:solidFill>
                <a:ea typeface="+mn-lt"/>
                <a:cs typeface="+mn-lt"/>
              </a:rPr>
              <a:t>Who </a:t>
            </a:r>
            <a:r>
              <a:rPr lang="en-US" sz="3200" b="1" dirty="0">
                <a:solidFill>
                  <a:srgbClr val="3CA95C"/>
                </a:solidFill>
                <a:ea typeface="+mn-lt"/>
                <a:cs typeface="+mn-lt"/>
              </a:rPr>
              <a:t>funds </a:t>
            </a:r>
            <a:r>
              <a:rPr lang="en-US" sz="3200" dirty="0">
                <a:solidFill>
                  <a:srgbClr val="003B68"/>
                </a:solidFill>
                <a:ea typeface="+mn-lt"/>
                <a:cs typeface="+mn-lt"/>
              </a:rPr>
              <a:t>the website?</a:t>
            </a:r>
          </a:p>
          <a:p>
            <a:pPr marL="514350" indent="-514350">
              <a:buClr>
                <a:srgbClr val="003B68"/>
              </a:buClr>
              <a:buFont typeface="+mj-lt"/>
              <a:buAutoNum type="arabicPeriod"/>
            </a:pPr>
            <a:r>
              <a:rPr lang="en-US" sz="3200" dirty="0">
                <a:solidFill>
                  <a:srgbClr val="003B68"/>
                </a:solidFill>
                <a:ea typeface="+mn-lt"/>
                <a:cs typeface="+mn-lt"/>
              </a:rPr>
              <a:t>What is the </a:t>
            </a:r>
            <a:r>
              <a:rPr lang="en-US" sz="3200" b="1" dirty="0">
                <a:solidFill>
                  <a:srgbClr val="3CA95C"/>
                </a:solidFill>
                <a:ea typeface="+mn-lt"/>
                <a:cs typeface="+mn-lt"/>
              </a:rPr>
              <a:t>quality</a:t>
            </a:r>
            <a:r>
              <a:rPr lang="en-US" sz="3200" dirty="0">
                <a:solidFill>
                  <a:srgbClr val="003B68"/>
                </a:solidFill>
                <a:ea typeface="+mn-lt"/>
                <a:cs typeface="+mn-lt"/>
              </a:rPr>
              <a:t> of the information?</a:t>
            </a:r>
          </a:p>
          <a:p>
            <a:pPr marL="514350" indent="-514350">
              <a:buClr>
                <a:srgbClr val="003B68"/>
              </a:buClr>
              <a:buFont typeface="+mj-lt"/>
              <a:buAutoNum type="arabicPeriod"/>
            </a:pPr>
            <a:r>
              <a:rPr lang="en-US" sz="3200" dirty="0">
                <a:solidFill>
                  <a:srgbClr val="003B68"/>
                </a:solidFill>
                <a:ea typeface="+mn-lt"/>
                <a:cs typeface="+mn-lt"/>
              </a:rPr>
              <a:t>Is the information </a:t>
            </a:r>
            <a:r>
              <a:rPr lang="en-US" sz="3200" b="1" dirty="0">
                <a:solidFill>
                  <a:srgbClr val="3CA95C"/>
                </a:solidFill>
                <a:ea typeface="+mn-lt"/>
                <a:cs typeface="+mn-lt"/>
              </a:rPr>
              <a:t>up to date</a:t>
            </a:r>
            <a:r>
              <a:rPr lang="en-US" sz="3200" dirty="0">
                <a:solidFill>
                  <a:srgbClr val="003B68"/>
                </a:solidFill>
                <a:ea typeface="+mn-lt"/>
                <a:cs typeface="+mn-lt"/>
              </a:rPr>
              <a:t>? </a:t>
            </a:r>
          </a:p>
          <a:p>
            <a:pPr marL="514350" indent="-514350">
              <a:buClr>
                <a:srgbClr val="003B68"/>
              </a:buClr>
              <a:buFont typeface="+mj-lt"/>
              <a:buAutoNum type="arabicPeriod"/>
            </a:pPr>
            <a:r>
              <a:rPr lang="en-US" sz="3200" dirty="0">
                <a:solidFill>
                  <a:srgbClr val="003B68"/>
                </a:solidFill>
                <a:ea typeface="+mn-lt"/>
                <a:cs typeface="+mn-lt"/>
              </a:rPr>
              <a:t>How is the viewer's personal information used? (</a:t>
            </a:r>
            <a:r>
              <a:rPr lang="en-US" sz="3200" b="1" dirty="0">
                <a:solidFill>
                  <a:srgbClr val="3CA95C"/>
                </a:solidFill>
                <a:ea typeface="+mn-lt"/>
                <a:cs typeface="+mn-lt"/>
              </a:rPr>
              <a:t>privacy</a:t>
            </a:r>
            <a:r>
              <a:rPr lang="en-US" sz="3200" dirty="0">
                <a:solidFill>
                  <a:srgbClr val="003B68"/>
                </a:solidFill>
                <a:ea typeface="+mn-lt"/>
                <a:cs typeface="+mn-lt"/>
              </a:rPr>
              <a:t>)</a:t>
            </a:r>
            <a:endParaRPr lang="en-US" sz="3200" dirty="0">
              <a:solidFill>
                <a:srgbClr val="003B68"/>
              </a:solidFill>
            </a:endParaRPr>
          </a:p>
          <a:p>
            <a:endParaRPr lang="en-US" dirty="0"/>
          </a:p>
        </p:txBody>
      </p:sp>
    </p:spTree>
    <p:extLst>
      <p:ext uri="{BB962C8B-B14F-4D97-AF65-F5344CB8AC3E}">
        <p14:creationId xmlns:p14="http://schemas.microsoft.com/office/powerpoint/2010/main" val="3465838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10;&#10;Description automatically generated">
            <a:extLst>
              <a:ext uri="{FF2B5EF4-FFF2-40B4-BE49-F238E27FC236}">
                <a16:creationId xmlns:a16="http://schemas.microsoft.com/office/drawing/2014/main" id="{857E1036-D1CD-50B3-7F3B-6D2A0886D177}"/>
              </a:ext>
            </a:extLst>
          </p:cNvPr>
          <p:cNvPicPr>
            <a:picLocks noGrp="1" noChangeAspect="1"/>
          </p:cNvPicPr>
          <p:nvPr>
            <p:ph idx="4294967295"/>
          </p:nvPr>
        </p:nvPicPr>
        <p:blipFill>
          <a:blip r:embed="rId3"/>
          <a:stretch>
            <a:fillRect/>
          </a:stretch>
        </p:blipFill>
        <p:spPr>
          <a:xfrm>
            <a:off x="2967182" y="4475"/>
            <a:ext cx="6330373" cy="6853814"/>
          </a:xfrm>
        </p:spPr>
      </p:pic>
    </p:spTree>
    <p:extLst>
      <p:ext uri="{BB962C8B-B14F-4D97-AF65-F5344CB8AC3E}">
        <p14:creationId xmlns:p14="http://schemas.microsoft.com/office/powerpoint/2010/main" val="2685855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BFDD-AB44-5F7F-E905-9FF710182D6E}"/>
              </a:ext>
            </a:extLst>
          </p:cNvPr>
          <p:cNvSpPr>
            <a:spLocks noGrp="1"/>
          </p:cNvSpPr>
          <p:nvPr>
            <p:ph type="title"/>
          </p:nvPr>
        </p:nvSpPr>
        <p:spPr/>
        <p:txBody>
          <a:bodyPr/>
          <a:lstStyle/>
          <a:p>
            <a:r>
              <a:rPr lang="en-US"/>
              <a:t>Quiz</a:t>
            </a:r>
          </a:p>
        </p:txBody>
      </p:sp>
      <p:sp>
        <p:nvSpPr>
          <p:cNvPr id="3" name="Content Placeholder 2">
            <a:extLst>
              <a:ext uri="{FF2B5EF4-FFF2-40B4-BE49-F238E27FC236}">
                <a16:creationId xmlns:a16="http://schemas.microsoft.com/office/drawing/2014/main" id="{96B33DFB-6E80-8207-E77F-5760520767A5}"/>
              </a:ext>
            </a:extLst>
          </p:cNvPr>
          <p:cNvSpPr>
            <a:spLocks noGrp="1"/>
          </p:cNvSpPr>
          <p:nvPr>
            <p:ph idx="1"/>
          </p:nvPr>
        </p:nvSpPr>
        <p:spPr>
          <a:xfrm>
            <a:off x="617499" y="1770191"/>
            <a:ext cx="10742164" cy="3599316"/>
          </a:xfrm>
        </p:spPr>
        <p:txBody>
          <a:bodyPr vert="horz" lIns="91440" tIns="45720" rIns="91440" bIns="45720" rtlCol="0" anchor="t">
            <a:noAutofit/>
          </a:bodyPr>
          <a:lstStyle/>
          <a:p>
            <a:pPr marL="0" indent="0">
              <a:buNone/>
            </a:pPr>
            <a:r>
              <a:rPr lang="en-US" sz="3200" b="1" dirty="0">
                <a:solidFill>
                  <a:srgbClr val="003B68"/>
                </a:solidFill>
                <a:ea typeface="+mn-lt"/>
                <a:cs typeface="+mn-lt"/>
              </a:rPr>
              <a:t>Choose the statements below that would lead you to believe a website may </a:t>
            </a:r>
            <a:r>
              <a:rPr lang="en-US" sz="3200" b="1" dirty="0">
                <a:solidFill>
                  <a:srgbClr val="C00000"/>
                </a:solidFill>
                <a:ea typeface="+mn-lt"/>
                <a:cs typeface="+mn-lt"/>
              </a:rPr>
              <a:t>NOT</a:t>
            </a:r>
            <a:r>
              <a:rPr lang="en-US" sz="3200" b="1" dirty="0">
                <a:solidFill>
                  <a:srgbClr val="003B68"/>
                </a:solidFill>
                <a:ea typeface="+mn-lt"/>
                <a:cs typeface="+mn-lt"/>
              </a:rPr>
              <a:t> offer reliable information. </a:t>
            </a:r>
          </a:p>
          <a:p>
            <a:pPr marL="457200" lvl="1" indent="0">
              <a:buNone/>
            </a:pPr>
            <a:r>
              <a:rPr lang="en-US" sz="2400" dirty="0">
                <a:solidFill>
                  <a:srgbClr val="003B68"/>
                </a:solidFill>
                <a:ea typeface="+mn-lt"/>
                <a:cs typeface="+mn-lt"/>
              </a:rPr>
              <a:t>The website has a shopping cart icon at the top of the page or multiple "add to cart" or "buy now" options.</a:t>
            </a:r>
          </a:p>
          <a:p>
            <a:pPr marL="457200" lvl="1" indent="0">
              <a:buNone/>
            </a:pPr>
            <a:endParaRPr lang="en-US" sz="1800" dirty="0">
              <a:solidFill>
                <a:srgbClr val="003B68"/>
              </a:solidFill>
            </a:endParaRPr>
          </a:p>
          <a:p>
            <a:pPr marL="457200" lvl="1" indent="0">
              <a:buNone/>
            </a:pPr>
            <a:r>
              <a:rPr lang="en-US" sz="2400" dirty="0">
                <a:solidFill>
                  <a:srgbClr val="003B68"/>
                </a:solidFill>
                <a:ea typeface="+mn-lt"/>
                <a:cs typeface="+mn-lt"/>
              </a:rPr>
              <a:t>"This website is supported by Vitamins-R-Us, a company that produces vitamins for people everywhere.“</a:t>
            </a:r>
          </a:p>
          <a:p>
            <a:pPr marL="457200" lvl="1" indent="0">
              <a:buNone/>
            </a:pPr>
            <a:endParaRPr lang="en-US" sz="1800" dirty="0">
              <a:solidFill>
                <a:srgbClr val="003B68"/>
              </a:solidFill>
            </a:endParaRPr>
          </a:p>
          <a:p>
            <a:pPr marL="457200" lvl="1" indent="0">
              <a:buNone/>
            </a:pPr>
            <a:r>
              <a:rPr lang="en-US" sz="2400" dirty="0">
                <a:solidFill>
                  <a:srgbClr val="003B68"/>
                </a:solidFill>
                <a:ea typeface="+mn-lt"/>
                <a:cs typeface="+mn-lt"/>
              </a:rPr>
              <a:t>"We do not give, share, sell, or transfer any personal information to a third party.“</a:t>
            </a:r>
          </a:p>
          <a:p>
            <a:pPr marL="457200" lvl="1" indent="0">
              <a:buNone/>
            </a:pPr>
            <a:endParaRPr lang="en-US" sz="1800" dirty="0">
              <a:solidFill>
                <a:srgbClr val="003B68"/>
              </a:solidFill>
            </a:endParaRPr>
          </a:p>
          <a:p>
            <a:pPr marL="457200" lvl="1" indent="0">
              <a:buNone/>
            </a:pPr>
            <a:r>
              <a:rPr lang="en-US" sz="2400" dirty="0">
                <a:solidFill>
                  <a:srgbClr val="003B68"/>
                </a:solidFill>
                <a:ea typeface="+mn-lt"/>
                <a:cs typeface="+mn-lt"/>
              </a:rPr>
              <a:t>The website has a date for when the organization was established but no date for when the information was last reviewed.</a:t>
            </a:r>
            <a:endParaRPr lang="en-US" sz="2400" dirty="0">
              <a:solidFill>
                <a:srgbClr val="003B68"/>
              </a:solidFill>
            </a:endParaRPr>
          </a:p>
          <a:p>
            <a:endParaRPr lang="en-US" sz="1300" dirty="0">
              <a:solidFill>
                <a:srgbClr val="000000"/>
              </a:solidFill>
            </a:endParaRPr>
          </a:p>
        </p:txBody>
      </p:sp>
      <p:pic>
        <p:nvPicPr>
          <p:cNvPr id="4" name="Picture 3" descr="Shape, circle&#10;&#10;Description automatically generated">
            <a:extLst>
              <a:ext uri="{FF2B5EF4-FFF2-40B4-BE49-F238E27FC236}">
                <a16:creationId xmlns:a16="http://schemas.microsoft.com/office/drawing/2014/main" id="{A594BE80-258E-BB22-0B0C-91D383CEDD2E}"/>
              </a:ext>
            </a:extLst>
          </p:cNvPr>
          <p:cNvPicPr>
            <a:picLocks noChangeAspect="1"/>
          </p:cNvPicPr>
          <p:nvPr/>
        </p:nvPicPr>
        <p:blipFill>
          <a:blip r:embed="rId3"/>
          <a:stretch>
            <a:fillRect/>
          </a:stretch>
        </p:blipFill>
        <p:spPr>
          <a:xfrm flipH="1">
            <a:off x="547996" y="3764571"/>
            <a:ext cx="504092" cy="615463"/>
          </a:xfrm>
          <a:prstGeom prst="rect">
            <a:avLst/>
          </a:prstGeom>
        </p:spPr>
      </p:pic>
      <p:pic>
        <p:nvPicPr>
          <p:cNvPr id="5" name="Picture 4" descr="Shape, circle&#10;&#10;Description automatically generated">
            <a:extLst>
              <a:ext uri="{FF2B5EF4-FFF2-40B4-BE49-F238E27FC236}">
                <a16:creationId xmlns:a16="http://schemas.microsoft.com/office/drawing/2014/main" id="{A9CBD5AE-A5A5-D65C-BD8F-21C56F0ED569}"/>
              </a:ext>
            </a:extLst>
          </p:cNvPr>
          <p:cNvPicPr>
            <a:picLocks noChangeAspect="1"/>
          </p:cNvPicPr>
          <p:nvPr/>
        </p:nvPicPr>
        <p:blipFill>
          <a:blip r:embed="rId3"/>
          <a:stretch>
            <a:fillRect/>
          </a:stretch>
        </p:blipFill>
        <p:spPr>
          <a:xfrm flipH="1">
            <a:off x="527537" y="4754044"/>
            <a:ext cx="504092" cy="615463"/>
          </a:xfrm>
          <a:prstGeom prst="rect">
            <a:avLst/>
          </a:prstGeom>
        </p:spPr>
      </p:pic>
      <p:pic>
        <p:nvPicPr>
          <p:cNvPr id="6" name="Picture 5" descr="Shape, circle&#10;&#10;Description automatically generated">
            <a:extLst>
              <a:ext uri="{FF2B5EF4-FFF2-40B4-BE49-F238E27FC236}">
                <a16:creationId xmlns:a16="http://schemas.microsoft.com/office/drawing/2014/main" id="{5366C8BC-7955-AF98-AD52-6A4787586D97}"/>
              </a:ext>
            </a:extLst>
          </p:cNvPr>
          <p:cNvPicPr>
            <a:picLocks noChangeAspect="1"/>
          </p:cNvPicPr>
          <p:nvPr/>
        </p:nvPicPr>
        <p:blipFill>
          <a:blip r:embed="rId3"/>
          <a:stretch>
            <a:fillRect/>
          </a:stretch>
        </p:blipFill>
        <p:spPr>
          <a:xfrm flipH="1">
            <a:off x="527537" y="5858257"/>
            <a:ext cx="504092" cy="615463"/>
          </a:xfrm>
          <a:prstGeom prst="rect">
            <a:avLst/>
          </a:prstGeom>
        </p:spPr>
      </p:pic>
      <p:pic>
        <p:nvPicPr>
          <p:cNvPr id="7" name="Picture 6" descr="Shape, circle&#10;&#10;Description automatically generated">
            <a:extLst>
              <a:ext uri="{FF2B5EF4-FFF2-40B4-BE49-F238E27FC236}">
                <a16:creationId xmlns:a16="http://schemas.microsoft.com/office/drawing/2014/main" id="{90F4B492-47F3-6DFE-12CE-2A7EA0053E0A}"/>
              </a:ext>
            </a:extLst>
          </p:cNvPr>
          <p:cNvPicPr>
            <a:picLocks noChangeAspect="1"/>
          </p:cNvPicPr>
          <p:nvPr/>
        </p:nvPicPr>
        <p:blipFill>
          <a:blip r:embed="rId3"/>
          <a:stretch>
            <a:fillRect/>
          </a:stretch>
        </p:blipFill>
        <p:spPr>
          <a:xfrm flipH="1">
            <a:off x="527537" y="2775098"/>
            <a:ext cx="504092" cy="615463"/>
          </a:xfrm>
          <a:prstGeom prst="rect">
            <a:avLst/>
          </a:prstGeom>
        </p:spPr>
      </p:pic>
    </p:spTree>
    <p:extLst>
      <p:ext uri="{BB962C8B-B14F-4D97-AF65-F5344CB8AC3E}">
        <p14:creationId xmlns:p14="http://schemas.microsoft.com/office/powerpoint/2010/main" val="3314795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5844BAA-4447-550D-A949-49F932EDC510}"/>
              </a:ext>
            </a:extLst>
          </p:cNvPr>
          <p:cNvSpPr txBox="1">
            <a:spLocks/>
          </p:cNvSpPr>
          <p:nvPr/>
        </p:nvSpPr>
        <p:spPr>
          <a:xfrm>
            <a:off x="617499" y="1770191"/>
            <a:ext cx="10742164" cy="35993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rgbClr val="003B68"/>
                </a:solidFill>
                <a:ea typeface="+mn-lt"/>
                <a:cs typeface="+mn-lt"/>
              </a:rPr>
              <a:t>Choose the statements below that would lead you to believe a website may </a:t>
            </a:r>
            <a:r>
              <a:rPr lang="en-US" sz="3200" b="1" dirty="0">
                <a:solidFill>
                  <a:srgbClr val="C00000"/>
                </a:solidFill>
                <a:ea typeface="+mn-lt"/>
                <a:cs typeface="+mn-lt"/>
              </a:rPr>
              <a:t>NOT</a:t>
            </a:r>
            <a:r>
              <a:rPr lang="en-US" sz="3200" b="1" dirty="0">
                <a:solidFill>
                  <a:srgbClr val="003B68"/>
                </a:solidFill>
                <a:ea typeface="+mn-lt"/>
                <a:cs typeface="+mn-lt"/>
              </a:rPr>
              <a:t> offer reliable information. </a:t>
            </a:r>
          </a:p>
          <a:p>
            <a:pPr marL="457200" lvl="1" indent="0">
              <a:buFont typeface="Arial" panose="020B0604020202020204" pitchFamily="34" charset="0"/>
              <a:buNone/>
            </a:pPr>
            <a:r>
              <a:rPr lang="en-US" sz="2400" dirty="0">
                <a:solidFill>
                  <a:srgbClr val="003B68"/>
                </a:solidFill>
                <a:ea typeface="+mn-lt"/>
                <a:cs typeface="+mn-lt"/>
              </a:rPr>
              <a:t>The website has a shopping cart icon at the top of the page or multiple "add to cart" or "buy now" options.</a:t>
            </a:r>
          </a:p>
          <a:p>
            <a:pPr marL="457200" lvl="1" indent="0">
              <a:buFont typeface="Arial" panose="020B0604020202020204" pitchFamily="34" charset="0"/>
              <a:buNone/>
            </a:pPr>
            <a:endParaRPr lang="en-US" sz="1800" dirty="0">
              <a:solidFill>
                <a:srgbClr val="003B68"/>
              </a:solidFill>
            </a:endParaRPr>
          </a:p>
          <a:p>
            <a:pPr marL="457200" lvl="1" indent="0">
              <a:buFont typeface="Arial" panose="020B0604020202020204" pitchFamily="34" charset="0"/>
              <a:buNone/>
            </a:pPr>
            <a:r>
              <a:rPr lang="en-US" sz="2400" dirty="0">
                <a:solidFill>
                  <a:srgbClr val="003B68"/>
                </a:solidFill>
                <a:ea typeface="+mn-lt"/>
                <a:cs typeface="+mn-lt"/>
              </a:rPr>
              <a:t>"This website is supported by Vitamins-R-Us, a company that produces vitamins for people everywhere.“</a:t>
            </a:r>
          </a:p>
          <a:p>
            <a:pPr marL="457200" lvl="1" indent="0">
              <a:buFont typeface="Arial" panose="020B0604020202020204" pitchFamily="34" charset="0"/>
              <a:buNone/>
            </a:pPr>
            <a:endParaRPr lang="en-US" sz="1800" dirty="0">
              <a:solidFill>
                <a:srgbClr val="003B68"/>
              </a:solidFill>
            </a:endParaRPr>
          </a:p>
          <a:p>
            <a:pPr marL="457200" lvl="1" indent="0">
              <a:buFont typeface="Arial" panose="020B0604020202020204" pitchFamily="34" charset="0"/>
              <a:buNone/>
            </a:pPr>
            <a:r>
              <a:rPr lang="en-US" sz="2400" dirty="0">
                <a:solidFill>
                  <a:srgbClr val="003B68"/>
                </a:solidFill>
                <a:ea typeface="+mn-lt"/>
                <a:cs typeface="+mn-lt"/>
              </a:rPr>
              <a:t>"We do not give, share, sell, or transfer any personal information to a third party.“</a:t>
            </a:r>
          </a:p>
          <a:p>
            <a:pPr marL="457200" lvl="1" indent="0">
              <a:buFont typeface="Arial" panose="020B0604020202020204" pitchFamily="34" charset="0"/>
              <a:buNone/>
            </a:pPr>
            <a:endParaRPr lang="en-US" sz="1800" dirty="0">
              <a:solidFill>
                <a:srgbClr val="003B68"/>
              </a:solidFill>
            </a:endParaRPr>
          </a:p>
          <a:p>
            <a:pPr marL="457200" lvl="1" indent="0">
              <a:buFont typeface="Arial" panose="020B0604020202020204" pitchFamily="34" charset="0"/>
              <a:buNone/>
            </a:pPr>
            <a:r>
              <a:rPr lang="en-US" sz="2400" dirty="0">
                <a:solidFill>
                  <a:srgbClr val="003B68"/>
                </a:solidFill>
                <a:ea typeface="+mn-lt"/>
                <a:cs typeface="+mn-lt"/>
              </a:rPr>
              <a:t>The website has a date for when the organization was established but no date for when the information was last reviewed.</a:t>
            </a:r>
            <a:endParaRPr lang="en-US" sz="2400" dirty="0">
              <a:solidFill>
                <a:srgbClr val="003B68"/>
              </a:solidFill>
            </a:endParaRPr>
          </a:p>
          <a:p>
            <a:endParaRPr lang="en-US" sz="1300" dirty="0">
              <a:solidFill>
                <a:srgbClr val="000000"/>
              </a:solidFill>
            </a:endParaRPr>
          </a:p>
        </p:txBody>
      </p:sp>
      <p:sp>
        <p:nvSpPr>
          <p:cNvPr id="2" name="Title 1">
            <a:extLst>
              <a:ext uri="{FF2B5EF4-FFF2-40B4-BE49-F238E27FC236}">
                <a16:creationId xmlns:a16="http://schemas.microsoft.com/office/drawing/2014/main" id="{D41DBFDD-AB44-5F7F-E905-9FF710182D6E}"/>
              </a:ext>
            </a:extLst>
          </p:cNvPr>
          <p:cNvSpPr>
            <a:spLocks noGrp="1"/>
          </p:cNvSpPr>
          <p:nvPr>
            <p:ph type="title"/>
          </p:nvPr>
        </p:nvSpPr>
        <p:spPr/>
        <p:txBody>
          <a:bodyPr/>
          <a:lstStyle/>
          <a:p>
            <a:r>
              <a:rPr lang="en-US"/>
              <a:t>Quiz</a:t>
            </a:r>
          </a:p>
        </p:txBody>
      </p:sp>
      <p:pic>
        <p:nvPicPr>
          <p:cNvPr id="4" name="Picture 3" descr="Shape, circle&#10;&#10;Description automatically generated">
            <a:extLst>
              <a:ext uri="{FF2B5EF4-FFF2-40B4-BE49-F238E27FC236}">
                <a16:creationId xmlns:a16="http://schemas.microsoft.com/office/drawing/2014/main" id="{60B9351C-ED3F-DD5D-3A11-A25A6DAF4778}"/>
              </a:ext>
            </a:extLst>
          </p:cNvPr>
          <p:cNvPicPr>
            <a:picLocks noChangeAspect="1"/>
          </p:cNvPicPr>
          <p:nvPr/>
        </p:nvPicPr>
        <p:blipFill>
          <a:blip r:embed="rId2"/>
          <a:stretch>
            <a:fillRect/>
          </a:stretch>
        </p:blipFill>
        <p:spPr>
          <a:xfrm flipH="1">
            <a:off x="547996" y="3764571"/>
            <a:ext cx="504092" cy="615463"/>
          </a:xfrm>
          <a:prstGeom prst="rect">
            <a:avLst/>
          </a:prstGeom>
        </p:spPr>
      </p:pic>
      <p:pic>
        <p:nvPicPr>
          <p:cNvPr id="5" name="Picture 4" descr="Shape, circle&#10;&#10;Description automatically generated">
            <a:extLst>
              <a:ext uri="{FF2B5EF4-FFF2-40B4-BE49-F238E27FC236}">
                <a16:creationId xmlns:a16="http://schemas.microsoft.com/office/drawing/2014/main" id="{88C473D2-773C-BA4F-677A-0395EFF86417}"/>
              </a:ext>
            </a:extLst>
          </p:cNvPr>
          <p:cNvPicPr>
            <a:picLocks noChangeAspect="1"/>
          </p:cNvPicPr>
          <p:nvPr/>
        </p:nvPicPr>
        <p:blipFill>
          <a:blip r:embed="rId2"/>
          <a:stretch>
            <a:fillRect/>
          </a:stretch>
        </p:blipFill>
        <p:spPr>
          <a:xfrm flipH="1">
            <a:off x="527537" y="4754044"/>
            <a:ext cx="504092" cy="615463"/>
          </a:xfrm>
          <a:prstGeom prst="rect">
            <a:avLst/>
          </a:prstGeom>
        </p:spPr>
      </p:pic>
      <p:pic>
        <p:nvPicPr>
          <p:cNvPr id="6" name="Picture 5" descr="Shape, circle&#10;&#10;Description automatically generated">
            <a:extLst>
              <a:ext uri="{FF2B5EF4-FFF2-40B4-BE49-F238E27FC236}">
                <a16:creationId xmlns:a16="http://schemas.microsoft.com/office/drawing/2014/main" id="{CB0E5280-DA63-87F2-72F0-48ABE277FD2D}"/>
              </a:ext>
            </a:extLst>
          </p:cNvPr>
          <p:cNvPicPr>
            <a:picLocks noChangeAspect="1"/>
          </p:cNvPicPr>
          <p:nvPr/>
        </p:nvPicPr>
        <p:blipFill>
          <a:blip r:embed="rId2"/>
          <a:stretch>
            <a:fillRect/>
          </a:stretch>
        </p:blipFill>
        <p:spPr>
          <a:xfrm flipH="1">
            <a:off x="527537" y="5858257"/>
            <a:ext cx="504092" cy="615463"/>
          </a:xfrm>
          <a:prstGeom prst="rect">
            <a:avLst/>
          </a:prstGeom>
        </p:spPr>
      </p:pic>
      <p:pic>
        <p:nvPicPr>
          <p:cNvPr id="7" name="Picture 6" descr="Shape, circle&#10;&#10;Description automatically generated">
            <a:extLst>
              <a:ext uri="{FF2B5EF4-FFF2-40B4-BE49-F238E27FC236}">
                <a16:creationId xmlns:a16="http://schemas.microsoft.com/office/drawing/2014/main" id="{58704065-7380-C1B6-48DD-530F9B6C82FB}"/>
              </a:ext>
            </a:extLst>
          </p:cNvPr>
          <p:cNvPicPr>
            <a:picLocks noChangeAspect="1"/>
          </p:cNvPicPr>
          <p:nvPr/>
        </p:nvPicPr>
        <p:blipFill>
          <a:blip r:embed="rId2"/>
          <a:stretch>
            <a:fillRect/>
          </a:stretch>
        </p:blipFill>
        <p:spPr>
          <a:xfrm flipH="1">
            <a:off x="527537" y="2775098"/>
            <a:ext cx="504092" cy="615463"/>
          </a:xfrm>
          <a:prstGeom prst="rect">
            <a:avLst/>
          </a:prstGeom>
        </p:spPr>
      </p:pic>
      <p:pic>
        <p:nvPicPr>
          <p:cNvPr id="11" name="Picture 7" descr="Icon&#10;&#10;Description automatically generated">
            <a:extLst>
              <a:ext uri="{FF2B5EF4-FFF2-40B4-BE49-F238E27FC236}">
                <a16:creationId xmlns:a16="http://schemas.microsoft.com/office/drawing/2014/main" id="{57902572-E9BD-4DDD-9655-CBD0C4DA9571}"/>
              </a:ext>
            </a:extLst>
          </p:cNvPr>
          <p:cNvPicPr>
            <a:picLocks noChangeAspect="1"/>
          </p:cNvPicPr>
          <p:nvPr/>
        </p:nvPicPr>
        <p:blipFill>
          <a:blip r:embed="rId3"/>
          <a:stretch>
            <a:fillRect/>
          </a:stretch>
        </p:blipFill>
        <p:spPr>
          <a:xfrm>
            <a:off x="527537" y="2775097"/>
            <a:ext cx="504094" cy="615463"/>
          </a:xfrm>
          <a:prstGeom prst="rect">
            <a:avLst/>
          </a:prstGeom>
        </p:spPr>
      </p:pic>
      <p:pic>
        <p:nvPicPr>
          <p:cNvPr id="12" name="Picture 11" descr="Icon&#10;&#10;Description automatically generated">
            <a:extLst>
              <a:ext uri="{FF2B5EF4-FFF2-40B4-BE49-F238E27FC236}">
                <a16:creationId xmlns:a16="http://schemas.microsoft.com/office/drawing/2014/main" id="{A7FE33E1-9373-2AFF-E5FF-5C6E3CBC9069}"/>
              </a:ext>
            </a:extLst>
          </p:cNvPr>
          <p:cNvPicPr>
            <a:picLocks noChangeAspect="1"/>
          </p:cNvPicPr>
          <p:nvPr/>
        </p:nvPicPr>
        <p:blipFill>
          <a:blip r:embed="rId4"/>
          <a:stretch>
            <a:fillRect/>
          </a:stretch>
        </p:blipFill>
        <p:spPr>
          <a:xfrm>
            <a:off x="527536" y="4754044"/>
            <a:ext cx="504093" cy="615463"/>
          </a:xfrm>
          <a:prstGeom prst="rect">
            <a:avLst/>
          </a:prstGeom>
        </p:spPr>
      </p:pic>
      <p:pic>
        <p:nvPicPr>
          <p:cNvPr id="13" name="Picture 7" descr="Icon&#10;&#10;Description automatically generated">
            <a:extLst>
              <a:ext uri="{FF2B5EF4-FFF2-40B4-BE49-F238E27FC236}">
                <a16:creationId xmlns:a16="http://schemas.microsoft.com/office/drawing/2014/main" id="{F9FAF424-62E8-A028-58AB-EF2FB3308069}"/>
              </a:ext>
            </a:extLst>
          </p:cNvPr>
          <p:cNvPicPr>
            <a:picLocks noChangeAspect="1"/>
          </p:cNvPicPr>
          <p:nvPr/>
        </p:nvPicPr>
        <p:blipFill>
          <a:blip r:embed="rId3"/>
          <a:stretch>
            <a:fillRect/>
          </a:stretch>
        </p:blipFill>
        <p:spPr>
          <a:xfrm>
            <a:off x="547994" y="3764570"/>
            <a:ext cx="504094" cy="615463"/>
          </a:xfrm>
          <a:prstGeom prst="rect">
            <a:avLst/>
          </a:prstGeom>
        </p:spPr>
      </p:pic>
      <p:pic>
        <p:nvPicPr>
          <p:cNvPr id="14" name="Picture 7" descr="Icon&#10;&#10;Description automatically generated">
            <a:extLst>
              <a:ext uri="{FF2B5EF4-FFF2-40B4-BE49-F238E27FC236}">
                <a16:creationId xmlns:a16="http://schemas.microsoft.com/office/drawing/2014/main" id="{B4516405-E5FA-1CCC-3CD2-72A816237C4E}"/>
              </a:ext>
            </a:extLst>
          </p:cNvPr>
          <p:cNvPicPr>
            <a:picLocks noChangeAspect="1"/>
          </p:cNvPicPr>
          <p:nvPr/>
        </p:nvPicPr>
        <p:blipFill>
          <a:blip r:embed="rId3"/>
          <a:stretch>
            <a:fillRect/>
          </a:stretch>
        </p:blipFill>
        <p:spPr>
          <a:xfrm>
            <a:off x="527535" y="5858257"/>
            <a:ext cx="504094" cy="615463"/>
          </a:xfrm>
          <a:prstGeom prst="rect">
            <a:avLst/>
          </a:prstGeom>
        </p:spPr>
      </p:pic>
    </p:spTree>
    <p:extLst>
      <p:ext uri="{BB962C8B-B14F-4D97-AF65-F5344CB8AC3E}">
        <p14:creationId xmlns:p14="http://schemas.microsoft.com/office/powerpoint/2010/main" val="38936366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BAFB71-2050-6820-CF78-53DA997FB440}"/>
              </a:ext>
            </a:extLst>
          </p:cNvPr>
          <p:cNvSpPr txBox="1"/>
          <p:nvPr/>
        </p:nvSpPr>
        <p:spPr>
          <a:xfrm>
            <a:off x="3071091" y="1535545"/>
            <a:ext cx="604981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a:solidFill>
                  <a:srgbClr val="003B68"/>
                </a:solidFill>
              </a:rPr>
              <a:t>Evaluating Media Reports</a:t>
            </a:r>
            <a:endParaRPr lang="en-US">
              <a:solidFill>
                <a:srgbClr val="003B68"/>
              </a:solidFill>
            </a:endParaRPr>
          </a:p>
        </p:txBody>
      </p:sp>
    </p:spTree>
    <p:extLst>
      <p:ext uri="{BB962C8B-B14F-4D97-AF65-F5344CB8AC3E}">
        <p14:creationId xmlns:p14="http://schemas.microsoft.com/office/powerpoint/2010/main" val="1668855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6066E-E5EC-87B0-30B6-51D2B26C6F2A}"/>
              </a:ext>
            </a:extLst>
          </p:cNvPr>
          <p:cNvSpPr>
            <a:spLocks noGrp="1"/>
          </p:cNvSpPr>
          <p:nvPr>
            <p:ph type="title"/>
          </p:nvPr>
        </p:nvSpPr>
        <p:spPr/>
        <p:txBody>
          <a:bodyPr/>
          <a:lstStyle/>
          <a:p>
            <a:r>
              <a:rPr lang="en-US"/>
              <a:t>Where do we get our information? </a:t>
            </a:r>
          </a:p>
        </p:txBody>
      </p:sp>
      <p:sp>
        <p:nvSpPr>
          <p:cNvPr id="3" name="Content Placeholder 2">
            <a:extLst>
              <a:ext uri="{FF2B5EF4-FFF2-40B4-BE49-F238E27FC236}">
                <a16:creationId xmlns:a16="http://schemas.microsoft.com/office/drawing/2014/main" id="{0ED8050B-E76A-C711-BEA8-A5A6580899E9}"/>
              </a:ext>
            </a:extLst>
          </p:cNvPr>
          <p:cNvSpPr>
            <a:spLocks noGrp="1"/>
          </p:cNvSpPr>
          <p:nvPr>
            <p:ph idx="1"/>
          </p:nvPr>
        </p:nvSpPr>
        <p:spPr>
          <a:xfrm>
            <a:off x="617499" y="1770191"/>
            <a:ext cx="6259551" cy="3599316"/>
          </a:xfrm>
        </p:spPr>
        <p:txBody>
          <a:bodyPr vert="horz" lIns="91440" tIns="45720" rIns="91440" bIns="45720" rtlCol="0" anchor="t">
            <a:normAutofit/>
          </a:bodyPr>
          <a:lstStyle/>
          <a:p>
            <a:pPr marL="342900" indent="-342900"/>
            <a:r>
              <a:rPr lang="en-US" dirty="0">
                <a:solidFill>
                  <a:srgbClr val="003B68"/>
                </a:solidFill>
                <a:ea typeface="+mn-lt"/>
                <a:cs typeface="+mn-lt"/>
              </a:rPr>
              <a:t>Sometimes it can seem like new information and research study results are coming out daily, and at times they directly conflict with other reports. </a:t>
            </a:r>
            <a:endParaRPr lang="en-US" dirty="0">
              <a:solidFill>
                <a:srgbClr val="003B68"/>
              </a:solidFill>
            </a:endParaRPr>
          </a:p>
          <a:p>
            <a:pPr marL="342900" indent="-342900"/>
            <a:r>
              <a:rPr lang="en-US" dirty="0">
                <a:solidFill>
                  <a:srgbClr val="003B68"/>
                </a:solidFill>
                <a:ea typeface="+mn-lt"/>
                <a:cs typeface="+mn-lt"/>
              </a:rPr>
              <a:t>When evaluating a media report, you need to remember some </a:t>
            </a:r>
            <a:r>
              <a:rPr lang="en-US" b="1" dirty="0">
                <a:solidFill>
                  <a:srgbClr val="003B68"/>
                </a:solidFill>
                <a:ea typeface="+mn-lt"/>
                <a:cs typeface="+mn-lt"/>
              </a:rPr>
              <a:t>essential things…</a:t>
            </a:r>
            <a:endParaRPr lang="en-US" b="1" dirty="0">
              <a:solidFill>
                <a:srgbClr val="003B68"/>
              </a:solidFill>
            </a:endParaRPr>
          </a:p>
          <a:p>
            <a:endParaRPr lang="en-US" dirty="0"/>
          </a:p>
        </p:txBody>
      </p:sp>
      <p:pic>
        <p:nvPicPr>
          <p:cNvPr id="4" name="Picture 4">
            <a:extLst>
              <a:ext uri="{FF2B5EF4-FFF2-40B4-BE49-F238E27FC236}">
                <a16:creationId xmlns:a16="http://schemas.microsoft.com/office/drawing/2014/main" id="{69A8C8CE-E2FA-AE36-4305-D208338EF70E}"/>
              </a:ext>
            </a:extLst>
          </p:cNvPr>
          <p:cNvPicPr>
            <a:picLocks noChangeAspect="1"/>
          </p:cNvPicPr>
          <p:nvPr/>
        </p:nvPicPr>
        <p:blipFill>
          <a:blip r:embed="rId3"/>
          <a:stretch>
            <a:fillRect/>
          </a:stretch>
        </p:blipFill>
        <p:spPr>
          <a:xfrm>
            <a:off x="7012791" y="2003995"/>
            <a:ext cx="4277932" cy="2850010"/>
          </a:xfrm>
          <a:prstGeom prst="rect">
            <a:avLst/>
          </a:prstGeom>
        </p:spPr>
      </p:pic>
    </p:spTree>
    <p:extLst>
      <p:ext uri="{BB962C8B-B14F-4D97-AF65-F5344CB8AC3E}">
        <p14:creationId xmlns:p14="http://schemas.microsoft.com/office/powerpoint/2010/main" val="4253413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1DBBAB-0553-85B4-64F0-221BA307AF22}"/>
              </a:ext>
            </a:extLst>
          </p:cNvPr>
          <p:cNvPicPr>
            <a:picLocks noChangeAspect="1"/>
          </p:cNvPicPr>
          <p:nvPr/>
        </p:nvPicPr>
        <p:blipFill>
          <a:blip r:embed="rId3"/>
          <a:stretch>
            <a:fillRect/>
          </a:stretch>
        </p:blipFill>
        <p:spPr>
          <a:xfrm>
            <a:off x="1295400" y="0"/>
            <a:ext cx="9601200" cy="6839434"/>
          </a:xfrm>
          <a:prstGeom prst="rect">
            <a:avLst/>
          </a:prstGeom>
        </p:spPr>
      </p:pic>
    </p:spTree>
    <p:extLst>
      <p:ext uri="{BB962C8B-B14F-4D97-AF65-F5344CB8AC3E}">
        <p14:creationId xmlns:p14="http://schemas.microsoft.com/office/powerpoint/2010/main" val="42147166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BDC9F4-DC02-DDFC-6075-7D13AB3683AA}"/>
              </a:ext>
            </a:extLst>
          </p:cNvPr>
          <p:cNvPicPr>
            <a:picLocks noChangeAspect="1"/>
          </p:cNvPicPr>
          <p:nvPr/>
        </p:nvPicPr>
        <p:blipFill>
          <a:blip r:embed="rId3"/>
          <a:stretch>
            <a:fillRect/>
          </a:stretch>
        </p:blipFill>
        <p:spPr>
          <a:xfrm>
            <a:off x="1354037" y="0"/>
            <a:ext cx="9483926" cy="6858000"/>
          </a:xfrm>
          <a:prstGeom prst="rect">
            <a:avLst/>
          </a:prstGeom>
        </p:spPr>
      </p:pic>
    </p:spTree>
    <p:extLst>
      <p:ext uri="{BB962C8B-B14F-4D97-AF65-F5344CB8AC3E}">
        <p14:creationId xmlns:p14="http://schemas.microsoft.com/office/powerpoint/2010/main" val="3981787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D751B4-F37A-FD3D-2E8A-F25C5077ADEF}"/>
              </a:ext>
            </a:extLst>
          </p:cNvPr>
          <p:cNvPicPr>
            <a:picLocks noChangeAspect="1"/>
          </p:cNvPicPr>
          <p:nvPr/>
        </p:nvPicPr>
        <p:blipFill>
          <a:blip r:embed="rId3"/>
          <a:stretch>
            <a:fillRect/>
          </a:stretch>
        </p:blipFill>
        <p:spPr>
          <a:xfrm>
            <a:off x="1532435" y="0"/>
            <a:ext cx="9127130" cy="6858000"/>
          </a:xfrm>
          <a:prstGeom prst="rect">
            <a:avLst/>
          </a:prstGeom>
        </p:spPr>
      </p:pic>
    </p:spTree>
    <p:extLst>
      <p:ext uri="{BB962C8B-B14F-4D97-AF65-F5344CB8AC3E}">
        <p14:creationId xmlns:p14="http://schemas.microsoft.com/office/powerpoint/2010/main" val="1856315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9AEB8E-5C6E-7323-0E37-F471220AC980}"/>
              </a:ext>
            </a:extLst>
          </p:cNvPr>
          <p:cNvPicPr>
            <a:picLocks noChangeAspect="1"/>
          </p:cNvPicPr>
          <p:nvPr/>
        </p:nvPicPr>
        <p:blipFill>
          <a:blip r:embed="rId3"/>
          <a:stretch>
            <a:fillRect/>
          </a:stretch>
        </p:blipFill>
        <p:spPr>
          <a:xfrm>
            <a:off x="1565278" y="0"/>
            <a:ext cx="9061443" cy="6858000"/>
          </a:xfrm>
          <a:prstGeom prst="rect">
            <a:avLst/>
          </a:prstGeom>
        </p:spPr>
      </p:pic>
    </p:spTree>
    <p:extLst>
      <p:ext uri="{BB962C8B-B14F-4D97-AF65-F5344CB8AC3E}">
        <p14:creationId xmlns:p14="http://schemas.microsoft.com/office/powerpoint/2010/main" val="2095022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015A0-CDFA-6DF4-0DCE-DCF988DB9B83}"/>
              </a:ext>
            </a:extLst>
          </p:cNvPr>
          <p:cNvSpPr>
            <a:spLocks noGrp="1"/>
          </p:cNvSpPr>
          <p:nvPr>
            <p:ph type="title"/>
          </p:nvPr>
        </p:nvSpPr>
        <p:spPr/>
        <p:txBody>
          <a:bodyPr/>
          <a:lstStyle/>
          <a:p>
            <a:r>
              <a:rPr lang="en-US" dirty="0"/>
              <a:t>To begin addressing this question...</a:t>
            </a:r>
          </a:p>
        </p:txBody>
      </p:sp>
      <p:sp>
        <p:nvSpPr>
          <p:cNvPr id="3" name="Content Placeholder 2">
            <a:extLst>
              <a:ext uri="{FF2B5EF4-FFF2-40B4-BE49-F238E27FC236}">
                <a16:creationId xmlns:a16="http://schemas.microsoft.com/office/drawing/2014/main" id="{84BEEC4F-3ABC-484D-D1EA-8C704CABBD19}"/>
              </a:ext>
            </a:extLst>
          </p:cNvPr>
          <p:cNvSpPr>
            <a:spLocks noGrp="1"/>
          </p:cNvSpPr>
          <p:nvPr>
            <p:ph idx="1"/>
          </p:nvPr>
        </p:nvSpPr>
        <p:spPr>
          <a:xfrm>
            <a:off x="617499" y="1770191"/>
            <a:ext cx="11064685" cy="886135"/>
          </a:xfrm>
        </p:spPr>
        <p:txBody>
          <a:bodyPr vert="horz" lIns="91440" tIns="45720" rIns="91440" bIns="45720" rtlCol="0" anchor="t">
            <a:normAutofit/>
          </a:bodyPr>
          <a:lstStyle/>
          <a:p>
            <a:pPr marL="0" indent="0">
              <a:buNone/>
            </a:pPr>
            <a:r>
              <a:rPr lang="en-US" sz="2800" dirty="0">
                <a:solidFill>
                  <a:srgbClr val="0070C0"/>
                </a:solidFill>
                <a:ea typeface="+mn-lt"/>
                <a:cs typeface="+mn-lt"/>
              </a:rPr>
              <a:t>To begin addressing this question, we need </a:t>
            </a:r>
            <a:r>
              <a:rPr lang="en-US" sz="2800" b="1" dirty="0">
                <a:solidFill>
                  <a:srgbClr val="0070C0"/>
                </a:solidFill>
                <a:ea typeface="+mn-lt"/>
                <a:cs typeface="+mn-lt"/>
              </a:rPr>
              <a:t>4 pieces of information</a:t>
            </a:r>
            <a:r>
              <a:rPr lang="en-US" sz="2800" dirty="0">
                <a:solidFill>
                  <a:srgbClr val="0070C0"/>
                </a:solidFill>
                <a:ea typeface="+mn-lt"/>
                <a:cs typeface="+mn-lt"/>
              </a:rPr>
              <a:t> from a randomly selected population.</a:t>
            </a:r>
            <a:endParaRPr lang="en-US" sz="2800" dirty="0">
              <a:solidFill>
                <a:srgbClr val="0070C0"/>
              </a:solidFill>
            </a:endParaRPr>
          </a:p>
          <a:p>
            <a:endParaRPr lang="en-US"/>
          </a:p>
        </p:txBody>
      </p:sp>
      <p:pic>
        <p:nvPicPr>
          <p:cNvPr id="4" name="Picture 4" descr="Diagram&#10;&#10;Description automatically generated">
            <a:extLst>
              <a:ext uri="{FF2B5EF4-FFF2-40B4-BE49-F238E27FC236}">
                <a16:creationId xmlns:a16="http://schemas.microsoft.com/office/drawing/2014/main" id="{A9249BA6-400F-F6BD-C4F0-232FB1E27BAA}"/>
              </a:ext>
            </a:extLst>
          </p:cNvPr>
          <p:cNvPicPr>
            <a:picLocks noChangeAspect="1"/>
          </p:cNvPicPr>
          <p:nvPr/>
        </p:nvPicPr>
        <p:blipFill rotWithShape="1">
          <a:blip r:embed="rId3"/>
          <a:srcRect l="5529" t="9833" r="5647" b="12343"/>
          <a:stretch/>
        </p:blipFill>
        <p:spPr>
          <a:xfrm>
            <a:off x="5367045" y="3310688"/>
            <a:ext cx="6324631" cy="3113017"/>
          </a:xfrm>
          <a:prstGeom prst="rect">
            <a:avLst/>
          </a:prstGeom>
        </p:spPr>
      </p:pic>
      <p:sp>
        <p:nvSpPr>
          <p:cNvPr id="6" name="Content Placeholder 2">
            <a:extLst>
              <a:ext uri="{FF2B5EF4-FFF2-40B4-BE49-F238E27FC236}">
                <a16:creationId xmlns:a16="http://schemas.microsoft.com/office/drawing/2014/main" id="{233EDB18-69AB-399A-A831-C1494101126E}"/>
              </a:ext>
            </a:extLst>
          </p:cNvPr>
          <p:cNvSpPr txBox="1">
            <a:spLocks/>
          </p:cNvSpPr>
          <p:nvPr/>
        </p:nvSpPr>
        <p:spPr>
          <a:xfrm>
            <a:off x="619808" y="2719227"/>
            <a:ext cx="11064685" cy="35993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b="1" dirty="0">
                <a:solidFill>
                  <a:srgbClr val="3CA95C"/>
                </a:solidFill>
                <a:ea typeface="+mn-lt"/>
                <a:cs typeface="+mn-lt"/>
              </a:rPr>
              <a:t>The green row: </a:t>
            </a:r>
            <a:r>
              <a:rPr lang="en-US" b="1" dirty="0">
                <a:solidFill>
                  <a:srgbClr val="003B68"/>
                </a:solidFill>
                <a:ea typeface="+mn-lt"/>
                <a:cs typeface="+mn-lt"/>
              </a:rPr>
              <a:t>Among those</a:t>
            </a:r>
            <a:r>
              <a:rPr lang="en-US" b="1" dirty="0">
                <a:solidFill>
                  <a:srgbClr val="000000"/>
                </a:solidFill>
                <a:ea typeface="+mn-lt"/>
                <a:cs typeface="+mn-lt"/>
              </a:rPr>
              <a:t> </a:t>
            </a:r>
            <a:r>
              <a:rPr lang="en-US" b="1" u="sng" dirty="0">
                <a:solidFill>
                  <a:srgbClr val="3CA95C"/>
                </a:solidFill>
                <a:ea typeface="+mn-lt"/>
                <a:cs typeface="+mn-lt"/>
              </a:rPr>
              <a:t>with a cell phone</a:t>
            </a:r>
            <a:r>
              <a:rPr lang="en-US" b="1" dirty="0">
                <a:solidFill>
                  <a:srgbClr val="003B68"/>
                </a:solidFill>
                <a:ea typeface="+mn-lt"/>
                <a:cs typeface="+mn-lt"/>
              </a:rPr>
              <a:t>, what proportions</a:t>
            </a:r>
            <a:r>
              <a:rPr lang="en-US" b="1" dirty="0">
                <a:solidFill>
                  <a:srgbClr val="000000"/>
                </a:solidFill>
                <a:ea typeface="+mn-lt"/>
                <a:cs typeface="+mn-lt"/>
              </a:rPr>
              <a:t> </a:t>
            </a:r>
            <a:endParaRPr lang="en-US" b="1" dirty="0"/>
          </a:p>
          <a:p>
            <a:pPr lvl="1"/>
            <a:r>
              <a:rPr lang="en-US" sz="2200" b="1" dirty="0">
                <a:solidFill>
                  <a:srgbClr val="003B68"/>
                </a:solidFill>
                <a:ea typeface="+mn-lt"/>
                <a:cs typeface="+mn-lt"/>
              </a:rPr>
              <a:t>(1) Have the disease?</a:t>
            </a:r>
            <a:endParaRPr lang="en-US" sz="2200" b="1" dirty="0">
              <a:solidFill>
                <a:srgbClr val="003B68"/>
              </a:solidFill>
            </a:endParaRPr>
          </a:p>
          <a:p>
            <a:pPr lvl="1"/>
            <a:r>
              <a:rPr lang="en-US" sz="2200" b="1" dirty="0">
                <a:solidFill>
                  <a:srgbClr val="003B68"/>
                </a:solidFill>
                <a:ea typeface="+mn-lt"/>
                <a:cs typeface="+mn-lt"/>
              </a:rPr>
              <a:t>(2) Do not have the disease? </a:t>
            </a:r>
            <a:endParaRPr lang="en-US" sz="2200" b="1" dirty="0">
              <a:solidFill>
                <a:srgbClr val="003B68"/>
              </a:solidFill>
            </a:endParaRPr>
          </a:p>
          <a:p>
            <a:endParaRPr lang="en-US" dirty="0">
              <a:solidFill>
                <a:srgbClr val="000000"/>
              </a:solidFill>
            </a:endParaRPr>
          </a:p>
          <a:p>
            <a:endParaRPr lang="en-US" dirty="0"/>
          </a:p>
        </p:txBody>
      </p:sp>
      <p:sp>
        <p:nvSpPr>
          <p:cNvPr id="8" name="Arrow: Right 7">
            <a:extLst>
              <a:ext uri="{FF2B5EF4-FFF2-40B4-BE49-F238E27FC236}">
                <a16:creationId xmlns:a16="http://schemas.microsoft.com/office/drawing/2014/main" id="{C6A69063-2FF2-DE49-D416-BAC714619566}"/>
              </a:ext>
            </a:extLst>
          </p:cNvPr>
          <p:cNvSpPr/>
          <p:nvPr/>
        </p:nvSpPr>
        <p:spPr>
          <a:xfrm>
            <a:off x="1477818" y="4248727"/>
            <a:ext cx="3786909" cy="646545"/>
          </a:xfrm>
          <a:prstGeom prst="rightArrow">
            <a:avLst/>
          </a:prstGeom>
          <a:solidFill>
            <a:srgbClr val="3CA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7227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3040FC-56B8-0DC9-F19B-A08DFDFD039A}"/>
              </a:ext>
            </a:extLst>
          </p:cNvPr>
          <p:cNvPicPr>
            <a:picLocks noChangeAspect="1"/>
          </p:cNvPicPr>
          <p:nvPr/>
        </p:nvPicPr>
        <p:blipFill>
          <a:blip r:embed="rId3"/>
          <a:stretch>
            <a:fillRect/>
          </a:stretch>
        </p:blipFill>
        <p:spPr>
          <a:xfrm>
            <a:off x="1480374" y="0"/>
            <a:ext cx="9231252" cy="6858000"/>
          </a:xfrm>
          <a:prstGeom prst="rect">
            <a:avLst/>
          </a:prstGeom>
        </p:spPr>
      </p:pic>
    </p:spTree>
    <p:extLst>
      <p:ext uri="{BB962C8B-B14F-4D97-AF65-F5344CB8AC3E}">
        <p14:creationId xmlns:p14="http://schemas.microsoft.com/office/powerpoint/2010/main" val="39872704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4263C6-E13A-7793-5E52-29A46C8B99F6}"/>
              </a:ext>
            </a:extLst>
          </p:cNvPr>
          <p:cNvPicPr>
            <a:picLocks noChangeAspect="1"/>
          </p:cNvPicPr>
          <p:nvPr/>
        </p:nvPicPr>
        <p:blipFill>
          <a:blip r:embed="rId3"/>
          <a:stretch>
            <a:fillRect/>
          </a:stretch>
        </p:blipFill>
        <p:spPr>
          <a:xfrm>
            <a:off x="1532594" y="0"/>
            <a:ext cx="9126812" cy="6858000"/>
          </a:xfrm>
          <a:prstGeom prst="rect">
            <a:avLst/>
          </a:prstGeom>
        </p:spPr>
      </p:pic>
    </p:spTree>
    <p:extLst>
      <p:ext uri="{BB962C8B-B14F-4D97-AF65-F5344CB8AC3E}">
        <p14:creationId xmlns:p14="http://schemas.microsoft.com/office/powerpoint/2010/main" val="991286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BF6D-0749-89F5-CFA3-533EC04406A6}"/>
              </a:ext>
            </a:extLst>
          </p:cNvPr>
          <p:cNvSpPr>
            <a:spLocks noGrp="1"/>
          </p:cNvSpPr>
          <p:nvPr>
            <p:ph type="title"/>
          </p:nvPr>
        </p:nvSpPr>
        <p:spPr/>
        <p:txBody>
          <a:bodyPr/>
          <a:lstStyle/>
          <a:p>
            <a:r>
              <a:rPr lang="en-US"/>
              <a:t>Evaluating scientific studies</a:t>
            </a:r>
          </a:p>
        </p:txBody>
      </p:sp>
      <p:sp>
        <p:nvSpPr>
          <p:cNvPr id="3" name="Content Placeholder 2">
            <a:extLst>
              <a:ext uri="{FF2B5EF4-FFF2-40B4-BE49-F238E27FC236}">
                <a16:creationId xmlns:a16="http://schemas.microsoft.com/office/drawing/2014/main" id="{890C849F-3AE3-971D-9390-D01D501DF55F}"/>
              </a:ext>
            </a:extLst>
          </p:cNvPr>
          <p:cNvSpPr>
            <a:spLocks noGrp="1"/>
          </p:cNvSpPr>
          <p:nvPr>
            <p:ph idx="1"/>
          </p:nvPr>
        </p:nvSpPr>
        <p:spPr/>
        <p:txBody>
          <a:bodyPr vert="horz" lIns="91440" tIns="45720" rIns="91440" bIns="45720" rtlCol="0" anchor="t">
            <a:normAutofit/>
          </a:bodyPr>
          <a:lstStyle/>
          <a:p>
            <a:pPr marL="0" lvl="0" indent="0" algn="l" rtl="0">
              <a:buNone/>
            </a:pPr>
            <a:r>
              <a:rPr lang="en-US" sz="2400" b="1" i="0" u="none" strike="noStrike" dirty="0">
                <a:solidFill>
                  <a:srgbClr val="003B68"/>
                </a:solidFill>
                <a:latin typeface="Trebuchet MS"/>
                <a:ea typeface="Arial"/>
                <a:cs typeface="Arial"/>
              </a:rPr>
              <a:t>Let's imagine a news story about drinking coffee.</a:t>
            </a:r>
            <a:r>
              <a:rPr lang="en-US" sz="2400" b="1" i="0" dirty="0">
                <a:solidFill>
                  <a:srgbClr val="003B68"/>
                </a:solidFill>
                <a:latin typeface="Trebuchet MS"/>
                <a:ea typeface="Arial"/>
                <a:cs typeface="Arial"/>
              </a:rPr>
              <a:t>​</a:t>
            </a:r>
            <a:endParaRPr lang="en-US" b="1" dirty="0"/>
          </a:p>
          <a:p>
            <a:pPr lvl="0" algn="l" rtl="0">
              <a:buChar char="•"/>
            </a:pPr>
            <a:r>
              <a:rPr lang="en-US" sz="2400" b="1" i="0" u="none" strike="noStrike" dirty="0">
                <a:solidFill>
                  <a:srgbClr val="0070C0"/>
                </a:solidFill>
                <a:latin typeface="Trebuchet MS"/>
                <a:ea typeface="Arial"/>
                <a:cs typeface="Arial"/>
              </a:rPr>
              <a:t>What the study showed:</a:t>
            </a:r>
            <a:r>
              <a:rPr lang="en-US" sz="2400" b="0" i="0" u="none" strike="noStrike" dirty="0">
                <a:solidFill>
                  <a:srgbClr val="003B68"/>
                </a:solidFill>
                <a:latin typeface="Trebuchet MS"/>
                <a:ea typeface="Arial"/>
                <a:cs typeface="Arial"/>
              </a:rPr>
              <a:t> Drinking 80 oz of caffeinated coffee every day for 10 years leads to a two-fold increase in the risk of developing stomach cancer. </a:t>
            </a:r>
            <a:r>
              <a:rPr lang="en-US" sz="2400" b="0" i="0" dirty="0">
                <a:solidFill>
                  <a:srgbClr val="003B68"/>
                </a:solidFill>
                <a:latin typeface="Trebuchet MS"/>
                <a:ea typeface="Arial"/>
                <a:cs typeface="Arial"/>
              </a:rPr>
              <a:t>​</a:t>
            </a:r>
          </a:p>
          <a:p>
            <a:pPr lvl="0" algn="l" rtl="0">
              <a:buChar char="•"/>
            </a:pPr>
            <a:r>
              <a:rPr lang="en-US" sz="2400" b="1" i="0" u="none" strike="noStrike" dirty="0">
                <a:solidFill>
                  <a:srgbClr val="0070C0"/>
                </a:solidFill>
                <a:latin typeface="Trebuchet MS"/>
                <a:ea typeface="Arial"/>
                <a:cs typeface="Arial"/>
              </a:rPr>
              <a:t>The press release from the Tea Grower's Society:</a:t>
            </a:r>
            <a:r>
              <a:rPr lang="en-US" sz="2400" b="0" i="0" u="none" strike="noStrike" dirty="0">
                <a:solidFill>
                  <a:srgbClr val="003B68"/>
                </a:solidFill>
                <a:latin typeface="Trebuchet MS"/>
                <a:ea typeface="Arial"/>
                <a:cs typeface="Arial"/>
              </a:rPr>
              <a:t> “The study released today shows that drinking coffee can be associated with stomach cancer.”</a:t>
            </a:r>
            <a:r>
              <a:rPr lang="en-US" sz="2400" b="0" i="0" dirty="0">
                <a:solidFill>
                  <a:srgbClr val="003B68"/>
                </a:solidFill>
                <a:latin typeface="Trebuchet MS"/>
                <a:ea typeface="Arial"/>
                <a:cs typeface="Arial"/>
              </a:rPr>
              <a:t>​</a:t>
            </a:r>
          </a:p>
          <a:p>
            <a:pPr lvl="0" algn="l" rtl="0">
              <a:buChar char="•"/>
            </a:pPr>
            <a:r>
              <a:rPr lang="en-US" sz="2400" b="1" i="0" u="none" strike="noStrike" dirty="0">
                <a:solidFill>
                  <a:srgbClr val="0070C0"/>
                </a:solidFill>
                <a:latin typeface="Trebuchet MS"/>
                <a:ea typeface="Arial"/>
                <a:cs typeface="Arial"/>
              </a:rPr>
              <a:t>The headline reads: </a:t>
            </a:r>
            <a:r>
              <a:rPr lang="en-US" sz="2400" b="0" i="0" u="none" strike="noStrike" dirty="0">
                <a:solidFill>
                  <a:srgbClr val="003B68"/>
                </a:solidFill>
                <a:latin typeface="Trebuchet MS"/>
                <a:ea typeface="Arial"/>
                <a:cs typeface="Arial"/>
              </a:rPr>
              <a:t>"Study shows coffee causes cancer!"</a:t>
            </a:r>
            <a:endParaRPr lang="en-US" dirty="0"/>
          </a:p>
        </p:txBody>
      </p:sp>
    </p:spTree>
    <p:extLst>
      <p:ext uri="{BB962C8B-B14F-4D97-AF65-F5344CB8AC3E}">
        <p14:creationId xmlns:p14="http://schemas.microsoft.com/office/powerpoint/2010/main" val="39859573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A5CCB-BF51-DE95-A127-0E0C0A8A21ED}"/>
              </a:ext>
            </a:extLst>
          </p:cNvPr>
          <p:cNvSpPr>
            <a:spLocks noGrp="1"/>
          </p:cNvSpPr>
          <p:nvPr>
            <p:ph type="title"/>
          </p:nvPr>
        </p:nvSpPr>
        <p:spPr/>
        <p:txBody>
          <a:bodyPr/>
          <a:lstStyle/>
          <a:p>
            <a:r>
              <a:rPr lang="en-US"/>
              <a:t>Journalism caveats</a:t>
            </a:r>
          </a:p>
        </p:txBody>
      </p:sp>
      <p:sp>
        <p:nvSpPr>
          <p:cNvPr id="3" name="Content Placeholder 2">
            <a:extLst>
              <a:ext uri="{FF2B5EF4-FFF2-40B4-BE49-F238E27FC236}">
                <a16:creationId xmlns:a16="http://schemas.microsoft.com/office/drawing/2014/main" id="{A156D551-76C5-1935-2393-86E06E8CE393}"/>
              </a:ext>
            </a:extLst>
          </p:cNvPr>
          <p:cNvSpPr>
            <a:spLocks noGrp="1"/>
          </p:cNvSpPr>
          <p:nvPr>
            <p:ph idx="1"/>
          </p:nvPr>
        </p:nvSpPr>
        <p:spPr>
          <a:xfrm>
            <a:off x="617500" y="1770190"/>
            <a:ext cx="5621375" cy="4792687"/>
          </a:xfrm>
        </p:spPr>
        <p:txBody>
          <a:bodyPr vert="horz" lIns="91440" tIns="45720" rIns="91440" bIns="45720" rtlCol="0" anchor="t">
            <a:normAutofit/>
          </a:bodyPr>
          <a:lstStyle/>
          <a:p>
            <a:pPr marL="0" indent="0">
              <a:buNone/>
            </a:pPr>
            <a:r>
              <a:rPr lang="en-US" dirty="0">
                <a:solidFill>
                  <a:srgbClr val="003B68"/>
                </a:solidFill>
                <a:ea typeface="+mn-lt"/>
                <a:cs typeface="+mn-lt"/>
              </a:rPr>
              <a:t>Journalists often talk about presenting a balanced story. </a:t>
            </a:r>
          </a:p>
          <a:p>
            <a:pPr marL="0" indent="0">
              <a:buNone/>
            </a:pPr>
            <a:endParaRPr lang="en-US" dirty="0">
              <a:solidFill>
                <a:srgbClr val="003B68"/>
              </a:solidFill>
              <a:ea typeface="+mn-lt"/>
              <a:cs typeface="+mn-lt"/>
            </a:endParaRPr>
          </a:p>
          <a:p>
            <a:pPr marL="0" indent="0">
              <a:buNone/>
            </a:pPr>
            <a:r>
              <a:rPr lang="en-US" dirty="0">
                <a:solidFill>
                  <a:srgbClr val="003B68"/>
                </a:solidFill>
                <a:ea typeface="+mn-lt"/>
                <a:cs typeface="+mn-lt"/>
              </a:rPr>
              <a:t>However, there are a </a:t>
            </a:r>
            <a:r>
              <a:rPr lang="en-US" i="1" dirty="0">
                <a:solidFill>
                  <a:srgbClr val="003B68"/>
                </a:solidFill>
                <a:ea typeface="+mn-lt"/>
                <a:cs typeface="+mn-lt"/>
              </a:rPr>
              <a:t>few caveats </a:t>
            </a:r>
            <a:r>
              <a:rPr lang="en-US" dirty="0">
                <a:solidFill>
                  <a:srgbClr val="003B68"/>
                </a:solidFill>
                <a:ea typeface="+mn-lt"/>
                <a:cs typeface="+mn-lt"/>
              </a:rPr>
              <a:t>that are important to remember:</a:t>
            </a:r>
            <a:endParaRPr lang="en-US" dirty="0">
              <a:solidFill>
                <a:srgbClr val="003B68"/>
              </a:solidFill>
            </a:endParaRPr>
          </a:p>
          <a:p>
            <a:pPr marL="914400" lvl="1" indent="-457200">
              <a:buFont typeface="+mj-lt"/>
              <a:buAutoNum type="arabicPeriod"/>
            </a:pPr>
            <a:r>
              <a:rPr lang="en-US" dirty="0">
                <a:solidFill>
                  <a:srgbClr val="003B68"/>
                </a:solidFill>
                <a:ea typeface="+mn-lt"/>
                <a:cs typeface="+mn-lt"/>
              </a:rPr>
              <a:t>Consider if this is scientifically-based information versus emotionally-based information.</a:t>
            </a:r>
            <a:endParaRPr lang="en-US" dirty="0">
              <a:solidFill>
                <a:srgbClr val="003B68"/>
              </a:solidFill>
            </a:endParaRPr>
          </a:p>
          <a:p>
            <a:pPr marL="914400" lvl="1" indent="-457200">
              <a:buFont typeface="+mj-lt"/>
              <a:buAutoNum type="arabicPeriod"/>
            </a:pPr>
            <a:r>
              <a:rPr lang="en-US" dirty="0">
                <a:solidFill>
                  <a:srgbClr val="003B68"/>
                </a:solidFill>
                <a:ea typeface="+mn-lt"/>
                <a:cs typeface="+mn-lt"/>
              </a:rPr>
              <a:t>Consider the size and expertise of the group supporting each side of a story.</a:t>
            </a:r>
            <a:endParaRPr lang="en-US" dirty="0">
              <a:solidFill>
                <a:srgbClr val="003B68"/>
              </a:solidFill>
            </a:endParaRPr>
          </a:p>
          <a:p>
            <a:pPr marL="914400" lvl="1" indent="-457200">
              <a:buFont typeface="+mj-lt"/>
              <a:buAutoNum type="arabicPeriod"/>
            </a:pPr>
            <a:r>
              <a:rPr lang="en-US" dirty="0">
                <a:solidFill>
                  <a:srgbClr val="003B68"/>
                </a:solidFill>
                <a:ea typeface="+mn-lt"/>
                <a:cs typeface="+mn-lt"/>
              </a:rPr>
              <a:t>Consider if the position of the story is supported by scientific bodies or other researchers in the field.</a:t>
            </a:r>
            <a:endParaRPr lang="en-US" dirty="0">
              <a:solidFill>
                <a:srgbClr val="003B68"/>
              </a:solidFill>
            </a:endParaRPr>
          </a:p>
          <a:p>
            <a:endParaRPr lang="en-US" dirty="0"/>
          </a:p>
        </p:txBody>
      </p:sp>
      <p:pic>
        <p:nvPicPr>
          <p:cNvPr id="4" name="Picture 4" descr="A picture containing scale, device&#10;&#10;Description automatically generated">
            <a:extLst>
              <a:ext uri="{FF2B5EF4-FFF2-40B4-BE49-F238E27FC236}">
                <a16:creationId xmlns:a16="http://schemas.microsoft.com/office/drawing/2014/main" id="{9B9757F0-E136-A200-25B5-75D7AD7DE929}"/>
              </a:ext>
            </a:extLst>
          </p:cNvPr>
          <p:cNvPicPr>
            <a:picLocks noChangeAspect="1"/>
          </p:cNvPicPr>
          <p:nvPr/>
        </p:nvPicPr>
        <p:blipFill>
          <a:blip r:embed="rId3"/>
          <a:stretch>
            <a:fillRect/>
          </a:stretch>
        </p:blipFill>
        <p:spPr>
          <a:xfrm>
            <a:off x="6467476" y="1770190"/>
            <a:ext cx="3982359" cy="4906835"/>
          </a:xfrm>
          <a:prstGeom prst="rect">
            <a:avLst/>
          </a:prstGeom>
        </p:spPr>
      </p:pic>
    </p:spTree>
    <p:extLst>
      <p:ext uri="{BB962C8B-B14F-4D97-AF65-F5344CB8AC3E}">
        <p14:creationId xmlns:p14="http://schemas.microsoft.com/office/powerpoint/2010/main" val="1508452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2D6FB-52F2-4FCF-6F4F-37C0A1C51C91}"/>
              </a:ext>
            </a:extLst>
          </p:cNvPr>
          <p:cNvSpPr txBox="1"/>
          <p:nvPr/>
        </p:nvSpPr>
        <p:spPr>
          <a:xfrm>
            <a:off x="2280949" y="2582614"/>
            <a:ext cx="7630102"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dirty="0">
                <a:solidFill>
                  <a:srgbClr val="003B68"/>
                </a:solidFill>
              </a:rPr>
              <a:t>Wrap-up</a:t>
            </a:r>
          </a:p>
          <a:p>
            <a:pPr algn="ctr"/>
            <a:r>
              <a:rPr lang="en-US" sz="2400" dirty="0">
                <a:solidFill>
                  <a:srgbClr val="003B68"/>
                </a:solidFill>
              </a:rPr>
              <a:t>Answer the questions to review what you learned!</a:t>
            </a:r>
            <a:endParaRPr lang="en-US" sz="2400" dirty="0"/>
          </a:p>
        </p:txBody>
      </p:sp>
    </p:spTree>
    <p:extLst>
      <p:ext uri="{BB962C8B-B14F-4D97-AF65-F5344CB8AC3E}">
        <p14:creationId xmlns:p14="http://schemas.microsoft.com/office/powerpoint/2010/main" val="31383965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7AC3C-D71D-33CC-EBCD-337A260DC1A2}"/>
              </a:ext>
            </a:extLst>
          </p:cNvPr>
          <p:cNvSpPr>
            <a:spLocks noGrp="1"/>
          </p:cNvSpPr>
          <p:nvPr>
            <p:ph type="title"/>
          </p:nvPr>
        </p:nvSpPr>
        <p:spPr/>
        <p:txBody>
          <a:bodyPr/>
          <a:lstStyle/>
          <a:p>
            <a:r>
              <a:rPr lang="en-US"/>
              <a:t>Quiz</a:t>
            </a:r>
          </a:p>
        </p:txBody>
      </p:sp>
      <p:sp>
        <p:nvSpPr>
          <p:cNvPr id="3" name="Content Placeholder 2">
            <a:extLst>
              <a:ext uri="{FF2B5EF4-FFF2-40B4-BE49-F238E27FC236}">
                <a16:creationId xmlns:a16="http://schemas.microsoft.com/office/drawing/2014/main" id="{0FDEF8DB-368F-17AD-FAC8-852A1BD06259}"/>
              </a:ext>
            </a:extLst>
          </p:cNvPr>
          <p:cNvSpPr>
            <a:spLocks noGrp="1"/>
          </p:cNvSpPr>
          <p:nvPr>
            <p:ph idx="1"/>
          </p:nvPr>
        </p:nvSpPr>
        <p:spPr/>
        <p:txBody>
          <a:bodyPr vert="horz" lIns="91440" tIns="45720" rIns="91440" bIns="45720" rtlCol="0" anchor="t">
            <a:normAutofit/>
          </a:bodyPr>
          <a:lstStyle/>
          <a:p>
            <a:pPr marL="0" indent="0">
              <a:buNone/>
            </a:pPr>
            <a:r>
              <a:rPr lang="en-US" b="1" dirty="0">
                <a:solidFill>
                  <a:srgbClr val="0070C0"/>
                </a:solidFill>
                <a:ea typeface="+mn-lt"/>
                <a:cs typeface="+mn-lt"/>
              </a:rPr>
              <a:t>True or false? </a:t>
            </a:r>
            <a:endParaRPr lang="en-US" dirty="0">
              <a:ea typeface="+mn-lt"/>
              <a:cs typeface="+mn-lt"/>
            </a:endParaRPr>
          </a:p>
          <a:p>
            <a:pPr marL="0" indent="0">
              <a:buNone/>
            </a:pPr>
            <a:endParaRPr lang="en-US" dirty="0">
              <a:solidFill>
                <a:srgbClr val="003B68"/>
              </a:solidFill>
              <a:ea typeface="+mn-lt"/>
              <a:cs typeface="+mn-lt"/>
            </a:endParaRPr>
          </a:p>
          <a:p>
            <a:pPr marL="0" indent="0">
              <a:buNone/>
            </a:pPr>
            <a:r>
              <a:rPr lang="en-US" dirty="0">
                <a:solidFill>
                  <a:srgbClr val="003B68"/>
                </a:solidFill>
                <a:ea typeface="+mn-lt"/>
                <a:cs typeface="+mn-lt"/>
              </a:rPr>
              <a:t>At an 18-month doctor appointment, it's noticed that the child is not developing normal speech. After further tests and observation, the child is diagnosed with autism. The child had his MMR vaccine at 12 months of age. The fact that autism was diagnosed after the child got the MMR vaccine shows that autism is probably caused by MMR vaccine.</a:t>
            </a:r>
            <a:endParaRPr lang="en-US" dirty="0"/>
          </a:p>
        </p:txBody>
      </p:sp>
      <p:sp>
        <p:nvSpPr>
          <p:cNvPr id="4" name="TextBox 3">
            <a:extLst>
              <a:ext uri="{FF2B5EF4-FFF2-40B4-BE49-F238E27FC236}">
                <a16:creationId xmlns:a16="http://schemas.microsoft.com/office/drawing/2014/main" id="{8F6B1C08-A5A2-A1C6-8EB3-DA444EB4134F}"/>
              </a:ext>
            </a:extLst>
          </p:cNvPr>
          <p:cNvSpPr txBox="1"/>
          <p:nvPr/>
        </p:nvSpPr>
        <p:spPr>
          <a:xfrm>
            <a:off x="617499" y="5124239"/>
            <a:ext cx="4581525" cy="1107996"/>
          </a:xfrm>
          <a:prstGeom prst="rect">
            <a:avLst/>
          </a:prstGeom>
          <a:noFill/>
        </p:spPr>
        <p:txBody>
          <a:bodyPr wrap="square" rtlCol="0">
            <a:spAutoFit/>
          </a:bodyPr>
          <a:lstStyle/>
          <a:p>
            <a:r>
              <a:rPr lang="en-US" sz="4800" b="1" dirty="0">
                <a:solidFill>
                  <a:srgbClr val="C00000"/>
                </a:solidFill>
                <a:ea typeface="+mn-lt"/>
                <a:cs typeface="+mn-lt"/>
              </a:rPr>
              <a:t>FALSE</a:t>
            </a:r>
          </a:p>
          <a:p>
            <a:endParaRPr lang="en-US" dirty="0"/>
          </a:p>
        </p:txBody>
      </p:sp>
    </p:spTree>
    <p:extLst>
      <p:ext uri="{BB962C8B-B14F-4D97-AF65-F5344CB8AC3E}">
        <p14:creationId xmlns:p14="http://schemas.microsoft.com/office/powerpoint/2010/main" val="327196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56457-3B82-1477-4FF9-D319A9F41529}"/>
              </a:ext>
            </a:extLst>
          </p:cNvPr>
          <p:cNvSpPr>
            <a:spLocks noGrp="1"/>
          </p:cNvSpPr>
          <p:nvPr>
            <p:ph type="title"/>
          </p:nvPr>
        </p:nvSpPr>
        <p:spPr/>
        <p:txBody>
          <a:bodyPr/>
          <a:lstStyle/>
          <a:p>
            <a:r>
              <a:rPr lang="en-US"/>
              <a:t>Quiz </a:t>
            </a:r>
          </a:p>
        </p:txBody>
      </p:sp>
      <p:sp>
        <p:nvSpPr>
          <p:cNvPr id="3" name="Content Placeholder 2">
            <a:extLst>
              <a:ext uri="{FF2B5EF4-FFF2-40B4-BE49-F238E27FC236}">
                <a16:creationId xmlns:a16="http://schemas.microsoft.com/office/drawing/2014/main" id="{5F5CD6E8-4529-5F8E-372D-770D1CA8BB30}"/>
              </a:ext>
            </a:extLst>
          </p:cNvPr>
          <p:cNvSpPr>
            <a:spLocks noGrp="1"/>
          </p:cNvSpPr>
          <p:nvPr>
            <p:ph idx="1"/>
          </p:nvPr>
        </p:nvSpPr>
        <p:spPr>
          <a:xfrm>
            <a:off x="617499" y="1770191"/>
            <a:ext cx="10687810" cy="3599316"/>
          </a:xfrm>
        </p:spPr>
        <p:txBody>
          <a:bodyPr vert="horz" lIns="91440" tIns="45720" rIns="91440" bIns="45720" rtlCol="0" anchor="t">
            <a:normAutofit fontScale="92500"/>
          </a:bodyPr>
          <a:lstStyle/>
          <a:p>
            <a:pPr marL="0" indent="0">
              <a:buNone/>
            </a:pPr>
            <a:r>
              <a:rPr lang="en-US" sz="2800" dirty="0">
                <a:solidFill>
                  <a:srgbClr val="003B68"/>
                </a:solidFill>
              </a:rPr>
              <a:t>In respect to a health information website...</a:t>
            </a:r>
          </a:p>
          <a:p>
            <a:pPr marL="0" indent="0">
              <a:buNone/>
            </a:pPr>
            <a:r>
              <a:rPr lang="en-US" sz="2800" b="1" dirty="0">
                <a:solidFill>
                  <a:srgbClr val="0070C0"/>
                </a:solidFill>
              </a:rPr>
              <a:t>TRUE or FALSE:</a:t>
            </a:r>
            <a:r>
              <a:rPr lang="en-US" sz="2800" dirty="0">
                <a:solidFill>
                  <a:srgbClr val="003B68"/>
                </a:solidFill>
              </a:rPr>
              <a:t> The sources for the information should be included.</a:t>
            </a:r>
          </a:p>
          <a:p>
            <a:pPr marL="0" indent="0">
              <a:buNone/>
            </a:pPr>
            <a:r>
              <a:rPr lang="en-US" sz="2800" b="1" dirty="0">
                <a:solidFill>
                  <a:srgbClr val="0070C0"/>
                </a:solidFill>
              </a:rPr>
              <a:t>TRUE or FALSE:</a:t>
            </a:r>
            <a:r>
              <a:rPr lang="en-US" sz="2800" dirty="0">
                <a:solidFill>
                  <a:srgbClr val="003B68"/>
                </a:solidFill>
              </a:rPr>
              <a:t> It's fine for them to use your personal info without disclosing this.</a:t>
            </a:r>
          </a:p>
          <a:p>
            <a:pPr marL="0" indent="0">
              <a:buNone/>
            </a:pPr>
            <a:r>
              <a:rPr lang="en-US" sz="2800" b="1" dirty="0">
                <a:solidFill>
                  <a:srgbClr val="0070C0"/>
                </a:solidFill>
              </a:rPr>
              <a:t>TRUE or FALSE:</a:t>
            </a:r>
            <a:r>
              <a:rPr lang="en-US" sz="2800" dirty="0">
                <a:solidFill>
                  <a:srgbClr val="003B68"/>
                </a:solidFill>
              </a:rPr>
              <a:t> The focus should NOT be selling you a product.</a:t>
            </a:r>
          </a:p>
          <a:p>
            <a:pPr marL="0" indent="0">
              <a:buNone/>
            </a:pPr>
            <a:r>
              <a:rPr lang="en-US" sz="2800" b="1" dirty="0">
                <a:solidFill>
                  <a:srgbClr val="0070C0"/>
                </a:solidFill>
              </a:rPr>
              <a:t>TRUE or FALSE:</a:t>
            </a:r>
            <a:r>
              <a:rPr lang="en-US" sz="2800" dirty="0">
                <a:solidFill>
                  <a:srgbClr val="003B68"/>
                </a:solidFill>
              </a:rPr>
              <a:t> A section should explain who oversees the website.</a:t>
            </a:r>
          </a:p>
          <a:p>
            <a:pPr marL="0" indent="0">
              <a:buNone/>
            </a:pPr>
            <a:r>
              <a:rPr lang="en-US" sz="2800" b="1" dirty="0">
                <a:solidFill>
                  <a:srgbClr val="0070C0"/>
                </a:solidFill>
              </a:rPr>
              <a:t>TRUE or FALSE:</a:t>
            </a:r>
            <a:r>
              <a:rPr lang="en-US" sz="2800" dirty="0">
                <a:solidFill>
                  <a:srgbClr val="003B68"/>
                </a:solidFill>
              </a:rPr>
              <a:t> The funding source should be kept anonymous</a:t>
            </a:r>
          </a:p>
        </p:txBody>
      </p:sp>
    </p:spTree>
    <p:extLst>
      <p:ext uri="{BB962C8B-B14F-4D97-AF65-F5344CB8AC3E}">
        <p14:creationId xmlns:p14="http://schemas.microsoft.com/office/powerpoint/2010/main" val="10664462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56457-3B82-1477-4FF9-D319A9F41529}"/>
              </a:ext>
            </a:extLst>
          </p:cNvPr>
          <p:cNvSpPr>
            <a:spLocks noGrp="1"/>
          </p:cNvSpPr>
          <p:nvPr>
            <p:ph type="title"/>
          </p:nvPr>
        </p:nvSpPr>
        <p:spPr/>
        <p:txBody>
          <a:bodyPr/>
          <a:lstStyle/>
          <a:p>
            <a:r>
              <a:rPr lang="en-US"/>
              <a:t>Quiz </a:t>
            </a:r>
          </a:p>
        </p:txBody>
      </p:sp>
      <p:sp>
        <p:nvSpPr>
          <p:cNvPr id="3" name="Content Placeholder 2">
            <a:extLst>
              <a:ext uri="{FF2B5EF4-FFF2-40B4-BE49-F238E27FC236}">
                <a16:creationId xmlns:a16="http://schemas.microsoft.com/office/drawing/2014/main" id="{5F5CD6E8-4529-5F8E-372D-770D1CA8BB30}"/>
              </a:ext>
            </a:extLst>
          </p:cNvPr>
          <p:cNvSpPr>
            <a:spLocks noGrp="1"/>
          </p:cNvSpPr>
          <p:nvPr>
            <p:ph idx="1"/>
          </p:nvPr>
        </p:nvSpPr>
        <p:spPr>
          <a:xfrm>
            <a:off x="617499" y="1770191"/>
            <a:ext cx="10592807" cy="3599316"/>
          </a:xfrm>
        </p:spPr>
        <p:txBody>
          <a:bodyPr vert="horz" lIns="91440" tIns="45720" rIns="91440" bIns="45720" rtlCol="0" anchor="t">
            <a:normAutofit fontScale="92500"/>
          </a:bodyPr>
          <a:lstStyle/>
          <a:p>
            <a:pPr marL="0" indent="0">
              <a:buNone/>
            </a:pPr>
            <a:r>
              <a:rPr lang="en-US" sz="2800" dirty="0">
                <a:solidFill>
                  <a:srgbClr val="003B68"/>
                </a:solidFill>
              </a:rPr>
              <a:t>In respect to a health information website...</a:t>
            </a:r>
          </a:p>
          <a:p>
            <a:pPr marL="0" indent="0">
              <a:buNone/>
            </a:pPr>
            <a:r>
              <a:rPr lang="en-US" sz="2800" b="1" dirty="0">
                <a:solidFill>
                  <a:srgbClr val="3CA95C"/>
                </a:solidFill>
              </a:rPr>
              <a:t>TRUE</a:t>
            </a:r>
            <a:r>
              <a:rPr lang="en-US" sz="2800" b="1" dirty="0">
                <a:solidFill>
                  <a:srgbClr val="0070C0"/>
                </a:solidFill>
              </a:rPr>
              <a:t> </a:t>
            </a:r>
            <a:r>
              <a:rPr lang="en-US" sz="2800" b="1" dirty="0">
                <a:solidFill>
                  <a:schemeClr val="tx1">
                    <a:lumMod val="85000"/>
                  </a:schemeClr>
                </a:solidFill>
              </a:rPr>
              <a:t>or FALSE:</a:t>
            </a:r>
            <a:r>
              <a:rPr lang="en-US" sz="2800" dirty="0">
                <a:solidFill>
                  <a:schemeClr val="tx1">
                    <a:lumMod val="85000"/>
                  </a:schemeClr>
                </a:solidFill>
              </a:rPr>
              <a:t> </a:t>
            </a:r>
            <a:r>
              <a:rPr lang="en-US" sz="2800" dirty="0">
                <a:solidFill>
                  <a:srgbClr val="003B68"/>
                </a:solidFill>
              </a:rPr>
              <a:t>The sources for the information should be included.</a:t>
            </a:r>
          </a:p>
          <a:p>
            <a:pPr marL="0" indent="0">
              <a:buNone/>
            </a:pPr>
            <a:r>
              <a:rPr lang="en-US" sz="2800" b="1" dirty="0">
                <a:solidFill>
                  <a:schemeClr val="tx1">
                    <a:lumMod val="85000"/>
                  </a:schemeClr>
                </a:solidFill>
              </a:rPr>
              <a:t>TRUE or </a:t>
            </a:r>
            <a:r>
              <a:rPr lang="en-US" sz="2800" b="1" dirty="0">
                <a:solidFill>
                  <a:srgbClr val="C00000"/>
                </a:solidFill>
              </a:rPr>
              <a:t>FALSE</a:t>
            </a:r>
            <a:r>
              <a:rPr lang="en-US" sz="2800" b="1" dirty="0">
                <a:solidFill>
                  <a:srgbClr val="0070C0"/>
                </a:solidFill>
              </a:rPr>
              <a:t>:</a:t>
            </a:r>
            <a:r>
              <a:rPr lang="en-US" sz="2800" dirty="0">
                <a:solidFill>
                  <a:srgbClr val="003B68"/>
                </a:solidFill>
              </a:rPr>
              <a:t> It's fine for them to use your personal info without disclosing this.</a:t>
            </a:r>
          </a:p>
          <a:p>
            <a:pPr marL="0" indent="0">
              <a:buNone/>
            </a:pPr>
            <a:r>
              <a:rPr lang="en-US" sz="2800" b="1" dirty="0">
                <a:solidFill>
                  <a:srgbClr val="3CA95C"/>
                </a:solidFill>
              </a:rPr>
              <a:t>TRUE</a:t>
            </a:r>
            <a:r>
              <a:rPr lang="en-US" sz="2800" b="1" dirty="0">
                <a:solidFill>
                  <a:srgbClr val="0070C0"/>
                </a:solidFill>
              </a:rPr>
              <a:t> </a:t>
            </a:r>
            <a:r>
              <a:rPr lang="en-US" sz="2800" b="1" dirty="0">
                <a:solidFill>
                  <a:schemeClr val="tx1">
                    <a:lumMod val="85000"/>
                  </a:schemeClr>
                </a:solidFill>
              </a:rPr>
              <a:t>or FALSE:</a:t>
            </a:r>
            <a:r>
              <a:rPr lang="en-US" sz="2800" dirty="0">
                <a:solidFill>
                  <a:schemeClr val="tx1">
                    <a:lumMod val="85000"/>
                  </a:schemeClr>
                </a:solidFill>
              </a:rPr>
              <a:t> </a:t>
            </a:r>
            <a:r>
              <a:rPr lang="en-US" sz="2800" dirty="0">
                <a:solidFill>
                  <a:srgbClr val="003B68"/>
                </a:solidFill>
              </a:rPr>
              <a:t>The focus should NOT be selling you a product.</a:t>
            </a:r>
          </a:p>
          <a:p>
            <a:pPr marL="0" indent="0">
              <a:buNone/>
            </a:pPr>
            <a:r>
              <a:rPr lang="en-US" sz="2800" b="1" dirty="0">
                <a:solidFill>
                  <a:srgbClr val="3CA95C"/>
                </a:solidFill>
              </a:rPr>
              <a:t>TRUE </a:t>
            </a:r>
            <a:r>
              <a:rPr lang="en-US" sz="2800" b="1" dirty="0">
                <a:solidFill>
                  <a:schemeClr val="tx1">
                    <a:lumMod val="85000"/>
                  </a:schemeClr>
                </a:solidFill>
              </a:rPr>
              <a:t>or FALSE:</a:t>
            </a:r>
            <a:r>
              <a:rPr lang="en-US" sz="2800" dirty="0">
                <a:solidFill>
                  <a:schemeClr val="tx1">
                    <a:lumMod val="85000"/>
                  </a:schemeClr>
                </a:solidFill>
              </a:rPr>
              <a:t> </a:t>
            </a:r>
            <a:r>
              <a:rPr lang="en-US" sz="2800" dirty="0">
                <a:solidFill>
                  <a:srgbClr val="003B68"/>
                </a:solidFill>
              </a:rPr>
              <a:t>A section should explain who oversees the website.</a:t>
            </a:r>
          </a:p>
          <a:p>
            <a:pPr marL="0" indent="0">
              <a:buNone/>
            </a:pPr>
            <a:r>
              <a:rPr lang="en-US" sz="2800" b="1" dirty="0">
                <a:solidFill>
                  <a:schemeClr val="tx1">
                    <a:lumMod val="85000"/>
                  </a:schemeClr>
                </a:solidFill>
              </a:rPr>
              <a:t>TRUE or </a:t>
            </a:r>
            <a:r>
              <a:rPr lang="en-US" sz="2800" b="1" dirty="0">
                <a:solidFill>
                  <a:srgbClr val="C00000"/>
                </a:solidFill>
              </a:rPr>
              <a:t>FALSE</a:t>
            </a:r>
            <a:r>
              <a:rPr lang="en-US" sz="2800" b="1" dirty="0">
                <a:solidFill>
                  <a:srgbClr val="0070C0"/>
                </a:solidFill>
              </a:rPr>
              <a:t>:</a:t>
            </a:r>
            <a:r>
              <a:rPr lang="en-US" sz="2800" dirty="0">
                <a:solidFill>
                  <a:srgbClr val="003B68"/>
                </a:solidFill>
              </a:rPr>
              <a:t> The funding source should be kept anonymous.</a:t>
            </a:r>
          </a:p>
        </p:txBody>
      </p:sp>
    </p:spTree>
    <p:extLst>
      <p:ext uri="{BB962C8B-B14F-4D97-AF65-F5344CB8AC3E}">
        <p14:creationId xmlns:p14="http://schemas.microsoft.com/office/powerpoint/2010/main" val="41754983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6B2FE-F677-9ED7-F96B-CC0202C2FF8B}"/>
              </a:ext>
            </a:extLst>
          </p:cNvPr>
          <p:cNvSpPr>
            <a:spLocks noGrp="1"/>
          </p:cNvSpPr>
          <p:nvPr>
            <p:ph type="title"/>
          </p:nvPr>
        </p:nvSpPr>
        <p:spPr/>
        <p:txBody>
          <a:bodyPr/>
          <a:lstStyle/>
          <a:p>
            <a:r>
              <a:rPr lang="en-US"/>
              <a:t>Quiz</a:t>
            </a:r>
          </a:p>
        </p:txBody>
      </p:sp>
      <p:sp>
        <p:nvSpPr>
          <p:cNvPr id="3" name="Content Placeholder 2">
            <a:extLst>
              <a:ext uri="{FF2B5EF4-FFF2-40B4-BE49-F238E27FC236}">
                <a16:creationId xmlns:a16="http://schemas.microsoft.com/office/drawing/2014/main" id="{46A07F15-911A-2BA0-4F29-172341853FE2}"/>
              </a:ext>
            </a:extLst>
          </p:cNvPr>
          <p:cNvSpPr>
            <a:spLocks noGrp="1"/>
          </p:cNvSpPr>
          <p:nvPr>
            <p:ph idx="1"/>
          </p:nvPr>
        </p:nvSpPr>
        <p:spPr>
          <a:xfrm>
            <a:off x="582863" y="1839463"/>
            <a:ext cx="11185584" cy="4858219"/>
          </a:xfrm>
        </p:spPr>
        <p:txBody>
          <a:bodyPr vert="horz" lIns="91440" tIns="45720" rIns="91440" bIns="45720" rtlCol="0" anchor="t">
            <a:normAutofit/>
          </a:bodyPr>
          <a:lstStyle/>
          <a:p>
            <a:pPr marL="0" indent="0">
              <a:buNone/>
            </a:pPr>
            <a:r>
              <a:rPr lang="en-US" b="1" dirty="0">
                <a:solidFill>
                  <a:srgbClr val="003B68"/>
                </a:solidFill>
              </a:rPr>
              <a:t>Match the term with the definition.</a:t>
            </a:r>
          </a:p>
          <a:p>
            <a:pPr marL="0" indent="0">
              <a:buNone/>
            </a:pPr>
            <a:endParaRPr lang="en-US" dirty="0">
              <a:solidFill>
                <a:srgbClr val="003B68"/>
              </a:solidFill>
            </a:endParaRPr>
          </a:p>
          <a:p>
            <a:pPr marL="0" indent="0">
              <a:buNone/>
            </a:pPr>
            <a:r>
              <a:rPr lang="en-US" dirty="0">
                <a:solidFill>
                  <a:srgbClr val="003B68"/>
                </a:solidFill>
              </a:rPr>
              <a:t>A good media or scientific report                    False Balance</a:t>
            </a:r>
          </a:p>
          <a:p>
            <a:pPr marL="0" indent="0">
              <a:buNone/>
            </a:pPr>
            <a:r>
              <a:rPr lang="en-US" dirty="0">
                <a:solidFill>
                  <a:srgbClr val="003B68"/>
                </a:solidFill>
              </a:rPr>
              <a:t>may contain this</a:t>
            </a:r>
          </a:p>
          <a:p>
            <a:pPr marL="0" indent="0">
              <a:buNone/>
            </a:pPr>
            <a:endParaRPr lang="en-US" dirty="0">
              <a:solidFill>
                <a:srgbClr val="003B68"/>
              </a:solidFill>
            </a:endParaRPr>
          </a:p>
          <a:p>
            <a:pPr marL="0" indent="0">
              <a:buNone/>
            </a:pPr>
            <a:r>
              <a:rPr lang="en-US" dirty="0">
                <a:solidFill>
                  <a:srgbClr val="003B68"/>
                </a:solidFill>
              </a:rPr>
              <a:t>Reporters giving both sides of a                      Where a study was done,</a:t>
            </a:r>
          </a:p>
          <a:p>
            <a:pPr marL="0" indent="0">
              <a:buNone/>
            </a:pPr>
            <a:r>
              <a:rPr lang="en-US" dirty="0">
                <a:solidFill>
                  <a:srgbClr val="003B68"/>
                </a:solidFill>
              </a:rPr>
              <a:t>story can cause this                                        how it was done, and size</a:t>
            </a:r>
          </a:p>
          <a:p>
            <a:pPr marL="0" indent="0">
              <a:buNone/>
            </a:pPr>
            <a:endParaRPr lang="en-US" dirty="0">
              <a:solidFill>
                <a:srgbClr val="003B68"/>
              </a:solidFill>
            </a:endParaRPr>
          </a:p>
          <a:p>
            <a:pPr marL="0" indent="0">
              <a:buNone/>
            </a:pPr>
            <a:r>
              <a:rPr lang="en-US" dirty="0">
                <a:solidFill>
                  <a:srgbClr val="003B68"/>
                </a:solidFill>
              </a:rPr>
              <a:t>A bad media report may only                          Personal anecdotes</a:t>
            </a:r>
          </a:p>
          <a:p>
            <a:pPr marL="0" indent="0">
              <a:buNone/>
            </a:pPr>
            <a:r>
              <a:rPr lang="en-US" dirty="0">
                <a:solidFill>
                  <a:srgbClr val="003B68"/>
                </a:solidFill>
              </a:rPr>
              <a:t>contain this</a:t>
            </a: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D62E046E-A37F-89ED-C1D5-F2F779E166E6}"/>
                  </a:ext>
                </a:extLst>
              </p14:cNvPr>
              <p14:cNvContentPartPr/>
              <p14:nvPr/>
            </p14:nvContentPartPr>
            <p14:xfrm>
              <a:off x="4268522" y="3239896"/>
              <a:ext cx="2594586" cy="1101336"/>
            </p14:xfrm>
          </p:contentPart>
        </mc:Choice>
        <mc:Fallback xmlns="">
          <p:pic>
            <p:nvPicPr>
              <p:cNvPr id="9" name="Ink 8">
                <a:extLst>
                  <a:ext uri="{FF2B5EF4-FFF2-40B4-BE49-F238E27FC236}">
                    <a16:creationId xmlns:a16="http://schemas.microsoft.com/office/drawing/2014/main" id="{D62E046E-A37F-89ED-C1D5-F2F779E166E6}"/>
                  </a:ext>
                </a:extLst>
              </p:cNvPr>
              <p:cNvPicPr/>
              <p:nvPr/>
            </p:nvPicPr>
            <p:blipFill>
              <a:blip r:embed="rId4"/>
              <a:stretch>
                <a:fillRect/>
              </a:stretch>
            </p:blipFill>
            <p:spPr>
              <a:xfrm>
                <a:off x="4230366" y="3201745"/>
                <a:ext cx="2670537" cy="117727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79B67B84-0CB4-F5CE-BB05-21FB0557A48A}"/>
                  </a:ext>
                </a:extLst>
              </p14:cNvPr>
              <p14:cNvContentPartPr/>
              <p14:nvPr/>
            </p14:nvContentPartPr>
            <p14:xfrm>
              <a:off x="5185540" y="3204893"/>
              <a:ext cx="2329840" cy="1136339"/>
            </p14:xfrm>
          </p:contentPart>
        </mc:Choice>
        <mc:Fallback xmlns="">
          <p:pic>
            <p:nvPicPr>
              <p:cNvPr id="11" name="Ink 10">
                <a:extLst>
                  <a:ext uri="{FF2B5EF4-FFF2-40B4-BE49-F238E27FC236}">
                    <a16:creationId xmlns:a16="http://schemas.microsoft.com/office/drawing/2014/main" id="{79B67B84-0CB4-F5CE-BB05-21FB0557A48A}"/>
                  </a:ext>
                </a:extLst>
              </p:cNvPr>
              <p:cNvPicPr/>
              <p:nvPr/>
            </p:nvPicPr>
            <p:blipFill>
              <a:blip r:embed="rId6"/>
              <a:stretch>
                <a:fillRect/>
              </a:stretch>
            </p:blipFill>
            <p:spPr>
              <a:xfrm>
                <a:off x="5147387" y="3166739"/>
                <a:ext cx="2405786" cy="121228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68923E26-F124-EA09-FC03-287BAD26F236}"/>
                  </a:ext>
                </a:extLst>
              </p14:cNvPr>
              <p14:cNvContentPartPr/>
              <p14:nvPr/>
            </p14:nvContentPartPr>
            <p14:xfrm>
              <a:off x="4880732" y="5706662"/>
              <a:ext cx="1982376" cy="10732"/>
            </p14:xfrm>
          </p:contentPart>
        </mc:Choice>
        <mc:Fallback xmlns="">
          <p:pic>
            <p:nvPicPr>
              <p:cNvPr id="14" name="Ink 13">
                <a:extLst>
                  <a:ext uri="{FF2B5EF4-FFF2-40B4-BE49-F238E27FC236}">
                    <a16:creationId xmlns:a16="http://schemas.microsoft.com/office/drawing/2014/main" id="{68923E26-F124-EA09-FC03-287BAD26F236}"/>
                  </a:ext>
                </a:extLst>
              </p:cNvPr>
              <p:cNvPicPr/>
              <p:nvPr/>
            </p:nvPicPr>
            <p:blipFill>
              <a:blip r:embed="rId8"/>
              <a:stretch>
                <a:fillRect/>
              </a:stretch>
            </p:blipFill>
            <p:spPr>
              <a:xfrm>
                <a:off x="4842575" y="4569070"/>
                <a:ext cx="2058330" cy="2275184"/>
              </a:xfrm>
              <a:prstGeom prst="rect">
                <a:avLst/>
              </a:prstGeom>
            </p:spPr>
          </p:pic>
        </mc:Fallback>
      </mc:AlternateContent>
    </p:spTree>
    <p:extLst>
      <p:ext uri="{BB962C8B-B14F-4D97-AF65-F5344CB8AC3E}">
        <p14:creationId xmlns:p14="http://schemas.microsoft.com/office/powerpoint/2010/main" val="376307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7AC3C-D71D-33CC-EBCD-337A260DC1A2}"/>
              </a:ext>
            </a:extLst>
          </p:cNvPr>
          <p:cNvSpPr>
            <a:spLocks noGrp="1"/>
          </p:cNvSpPr>
          <p:nvPr>
            <p:ph type="title"/>
          </p:nvPr>
        </p:nvSpPr>
        <p:spPr/>
        <p:txBody>
          <a:bodyPr/>
          <a:lstStyle/>
          <a:p>
            <a:r>
              <a:rPr lang="en-US"/>
              <a:t>Quiz</a:t>
            </a:r>
          </a:p>
        </p:txBody>
      </p:sp>
      <p:sp>
        <p:nvSpPr>
          <p:cNvPr id="3" name="Content Placeholder 2">
            <a:extLst>
              <a:ext uri="{FF2B5EF4-FFF2-40B4-BE49-F238E27FC236}">
                <a16:creationId xmlns:a16="http://schemas.microsoft.com/office/drawing/2014/main" id="{0FDEF8DB-368F-17AD-FAC8-852A1BD06259}"/>
              </a:ext>
            </a:extLst>
          </p:cNvPr>
          <p:cNvSpPr>
            <a:spLocks noGrp="1"/>
          </p:cNvSpPr>
          <p:nvPr>
            <p:ph idx="1"/>
          </p:nvPr>
        </p:nvSpPr>
        <p:spPr/>
        <p:txBody>
          <a:bodyPr vert="horz" lIns="91440" tIns="45720" rIns="91440" bIns="45720" rtlCol="0" anchor="t">
            <a:normAutofit/>
          </a:bodyPr>
          <a:lstStyle/>
          <a:p>
            <a:pPr marL="0" indent="0">
              <a:buNone/>
            </a:pPr>
            <a:r>
              <a:rPr lang="en-US" b="1" dirty="0">
                <a:solidFill>
                  <a:srgbClr val="0070C0"/>
                </a:solidFill>
                <a:ea typeface="+mn-lt"/>
                <a:cs typeface="+mn-lt"/>
              </a:rPr>
              <a:t>True or false? </a:t>
            </a:r>
            <a:endParaRPr lang="en-US" dirty="0">
              <a:ea typeface="+mn-lt"/>
              <a:cs typeface="+mn-lt"/>
            </a:endParaRPr>
          </a:p>
          <a:p>
            <a:pPr marL="0" indent="0">
              <a:buNone/>
            </a:pPr>
            <a:endParaRPr lang="en-US" dirty="0">
              <a:solidFill>
                <a:srgbClr val="003B68"/>
              </a:solidFill>
              <a:ea typeface="+mn-lt"/>
              <a:cs typeface="+mn-lt"/>
            </a:endParaRPr>
          </a:p>
          <a:p>
            <a:pPr marL="0" indent="0">
              <a:buNone/>
            </a:pPr>
            <a:r>
              <a:rPr lang="en-US" b="0" i="0" dirty="0">
                <a:solidFill>
                  <a:srgbClr val="000000"/>
                </a:solidFill>
                <a:effectLst/>
                <a:latin typeface="Merriweather" panose="00000500000000000000" pitchFamily="2" charset="0"/>
              </a:rPr>
              <a:t> You can find reliable health information on </a:t>
            </a:r>
            <a:r>
              <a:rPr lang="en-US" b="0" i="0" dirty="0">
                <a:solidFill>
                  <a:srgbClr val="0070C0"/>
                </a:solidFill>
                <a:effectLst/>
                <a:latin typeface="Merriweather" panose="00000500000000000000" pitchFamily="2" charset="0"/>
                <a:hlinkClick r:id="rId3">
                  <a:extLst>
                    <a:ext uri="{A12FA001-AC4F-418D-AE19-62706E023703}">
                      <ahyp:hlinkClr xmlns:ahyp="http://schemas.microsoft.com/office/drawing/2018/hyperlinkcolor" val="tx"/>
                    </a:ext>
                  </a:extLst>
                </a:hlinkClick>
              </a:rPr>
              <a:t>medlineplus.gov</a:t>
            </a:r>
            <a:endParaRPr lang="en-US" dirty="0">
              <a:solidFill>
                <a:srgbClr val="0070C0"/>
              </a:solidFill>
            </a:endParaRPr>
          </a:p>
        </p:txBody>
      </p:sp>
      <p:sp>
        <p:nvSpPr>
          <p:cNvPr id="4" name="TextBox 3">
            <a:extLst>
              <a:ext uri="{FF2B5EF4-FFF2-40B4-BE49-F238E27FC236}">
                <a16:creationId xmlns:a16="http://schemas.microsoft.com/office/drawing/2014/main" id="{8F6B1C08-A5A2-A1C6-8EB3-DA444EB4134F}"/>
              </a:ext>
            </a:extLst>
          </p:cNvPr>
          <p:cNvSpPr txBox="1"/>
          <p:nvPr/>
        </p:nvSpPr>
        <p:spPr>
          <a:xfrm>
            <a:off x="617499" y="5124239"/>
            <a:ext cx="4581525" cy="1107996"/>
          </a:xfrm>
          <a:prstGeom prst="rect">
            <a:avLst/>
          </a:prstGeom>
          <a:noFill/>
        </p:spPr>
        <p:txBody>
          <a:bodyPr wrap="square" rtlCol="0">
            <a:spAutoFit/>
          </a:bodyPr>
          <a:lstStyle/>
          <a:p>
            <a:r>
              <a:rPr lang="en-US" sz="4800" b="1" dirty="0">
                <a:solidFill>
                  <a:srgbClr val="3CA95C"/>
                </a:solidFill>
                <a:ea typeface="+mn-lt"/>
                <a:cs typeface="+mn-lt"/>
              </a:rPr>
              <a:t>TRUE</a:t>
            </a:r>
          </a:p>
          <a:p>
            <a:endParaRPr lang="en-US" dirty="0"/>
          </a:p>
        </p:txBody>
      </p:sp>
    </p:spTree>
    <p:extLst>
      <p:ext uri="{BB962C8B-B14F-4D97-AF65-F5344CB8AC3E}">
        <p14:creationId xmlns:p14="http://schemas.microsoft.com/office/powerpoint/2010/main" val="377876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015A0-CDFA-6DF4-0DCE-DCF988DB9B83}"/>
              </a:ext>
            </a:extLst>
          </p:cNvPr>
          <p:cNvSpPr>
            <a:spLocks noGrp="1"/>
          </p:cNvSpPr>
          <p:nvPr>
            <p:ph type="title"/>
          </p:nvPr>
        </p:nvSpPr>
        <p:spPr/>
        <p:txBody>
          <a:bodyPr/>
          <a:lstStyle/>
          <a:p>
            <a:r>
              <a:rPr lang="en-US" dirty="0"/>
              <a:t>To begin addressing this question...</a:t>
            </a:r>
          </a:p>
        </p:txBody>
      </p:sp>
      <p:sp>
        <p:nvSpPr>
          <p:cNvPr id="3" name="Content Placeholder 2">
            <a:extLst>
              <a:ext uri="{FF2B5EF4-FFF2-40B4-BE49-F238E27FC236}">
                <a16:creationId xmlns:a16="http://schemas.microsoft.com/office/drawing/2014/main" id="{84BEEC4F-3ABC-484D-D1EA-8C704CABBD19}"/>
              </a:ext>
            </a:extLst>
          </p:cNvPr>
          <p:cNvSpPr>
            <a:spLocks noGrp="1"/>
          </p:cNvSpPr>
          <p:nvPr>
            <p:ph idx="1"/>
          </p:nvPr>
        </p:nvSpPr>
        <p:spPr>
          <a:xfrm>
            <a:off x="617499" y="1770191"/>
            <a:ext cx="11064685" cy="886135"/>
          </a:xfrm>
        </p:spPr>
        <p:txBody>
          <a:bodyPr vert="horz" lIns="91440" tIns="45720" rIns="91440" bIns="45720" rtlCol="0" anchor="t">
            <a:normAutofit/>
          </a:bodyPr>
          <a:lstStyle/>
          <a:p>
            <a:pPr marL="0" indent="0">
              <a:buNone/>
            </a:pPr>
            <a:r>
              <a:rPr lang="en-US" sz="2800" dirty="0">
                <a:solidFill>
                  <a:srgbClr val="0070C0"/>
                </a:solidFill>
                <a:ea typeface="+mn-lt"/>
                <a:cs typeface="+mn-lt"/>
              </a:rPr>
              <a:t>To begin addressing this question, we need </a:t>
            </a:r>
            <a:r>
              <a:rPr lang="en-US" sz="2800" b="1" dirty="0">
                <a:solidFill>
                  <a:srgbClr val="0070C0"/>
                </a:solidFill>
                <a:ea typeface="+mn-lt"/>
                <a:cs typeface="+mn-lt"/>
              </a:rPr>
              <a:t>4 pieces of information</a:t>
            </a:r>
            <a:r>
              <a:rPr lang="en-US" sz="2800" dirty="0">
                <a:solidFill>
                  <a:srgbClr val="0070C0"/>
                </a:solidFill>
                <a:ea typeface="+mn-lt"/>
                <a:cs typeface="+mn-lt"/>
              </a:rPr>
              <a:t> from a randomly selected population.</a:t>
            </a:r>
            <a:endParaRPr lang="en-US" sz="2800" dirty="0">
              <a:solidFill>
                <a:srgbClr val="0070C0"/>
              </a:solidFill>
            </a:endParaRPr>
          </a:p>
          <a:p>
            <a:endParaRPr lang="en-US"/>
          </a:p>
        </p:txBody>
      </p:sp>
      <p:pic>
        <p:nvPicPr>
          <p:cNvPr id="4" name="Picture 4" descr="Diagram&#10;&#10;Description automatically generated">
            <a:extLst>
              <a:ext uri="{FF2B5EF4-FFF2-40B4-BE49-F238E27FC236}">
                <a16:creationId xmlns:a16="http://schemas.microsoft.com/office/drawing/2014/main" id="{A9249BA6-400F-F6BD-C4F0-232FB1E27BAA}"/>
              </a:ext>
            </a:extLst>
          </p:cNvPr>
          <p:cNvPicPr>
            <a:picLocks noChangeAspect="1"/>
          </p:cNvPicPr>
          <p:nvPr/>
        </p:nvPicPr>
        <p:blipFill rotWithShape="1">
          <a:blip r:embed="rId3"/>
          <a:srcRect l="5529" t="9833" r="5647" b="12343"/>
          <a:stretch/>
        </p:blipFill>
        <p:spPr>
          <a:xfrm>
            <a:off x="5367045" y="3310688"/>
            <a:ext cx="6324631" cy="3113017"/>
          </a:xfrm>
          <a:prstGeom prst="rect">
            <a:avLst/>
          </a:prstGeom>
        </p:spPr>
      </p:pic>
      <p:sp>
        <p:nvSpPr>
          <p:cNvPr id="6" name="Content Placeholder 2">
            <a:extLst>
              <a:ext uri="{FF2B5EF4-FFF2-40B4-BE49-F238E27FC236}">
                <a16:creationId xmlns:a16="http://schemas.microsoft.com/office/drawing/2014/main" id="{233EDB18-69AB-399A-A831-C1494101126E}"/>
              </a:ext>
            </a:extLst>
          </p:cNvPr>
          <p:cNvSpPr txBox="1">
            <a:spLocks/>
          </p:cNvSpPr>
          <p:nvPr/>
        </p:nvSpPr>
        <p:spPr>
          <a:xfrm>
            <a:off x="619808" y="2719227"/>
            <a:ext cx="11064685" cy="35993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b="1" dirty="0">
                <a:solidFill>
                  <a:srgbClr val="9462BA"/>
                </a:solidFill>
                <a:ea typeface="+mn-lt"/>
                <a:cs typeface="+mn-lt"/>
              </a:rPr>
              <a:t>The purple row:</a:t>
            </a:r>
            <a:r>
              <a:rPr lang="en-US" b="1" dirty="0">
                <a:solidFill>
                  <a:srgbClr val="003B68"/>
                </a:solidFill>
                <a:ea typeface="+mn-lt"/>
                <a:cs typeface="+mn-lt"/>
              </a:rPr>
              <a:t> Among those who</a:t>
            </a:r>
            <a:r>
              <a:rPr lang="en-US" dirty="0">
                <a:solidFill>
                  <a:srgbClr val="000000"/>
                </a:solidFill>
                <a:ea typeface="+mn-lt"/>
                <a:cs typeface="+mn-lt"/>
              </a:rPr>
              <a:t> </a:t>
            </a:r>
            <a:r>
              <a:rPr lang="en-US" b="1" u="sng" dirty="0">
                <a:solidFill>
                  <a:srgbClr val="9462BA"/>
                </a:solidFill>
                <a:ea typeface="+mn-lt"/>
                <a:cs typeface="+mn-lt"/>
              </a:rPr>
              <a:t>do not have a cell phone</a:t>
            </a:r>
            <a:r>
              <a:rPr lang="en-US" dirty="0">
                <a:solidFill>
                  <a:srgbClr val="000000"/>
                </a:solidFill>
                <a:ea typeface="+mn-lt"/>
                <a:cs typeface="+mn-lt"/>
              </a:rPr>
              <a:t>, </a:t>
            </a:r>
            <a:r>
              <a:rPr lang="en-US" b="1" dirty="0">
                <a:solidFill>
                  <a:srgbClr val="003B68"/>
                </a:solidFill>
                <a:ea typeface="+mn-lt"/>
                <a:cs typeface="+mn-lt"/>
              </a:rPr>
              <a:t>what proportions </a:t>
            </a:r>
            <a:endParaRPr lang="en-US" dirty="0">
              <a:solidFill>
                <a:srgbClr val="003B68"/>
              </a:solidFill>
            </a:endParaRPr>
          </a:p>
          <a:p>
            <a:pPr lvl="1"/>
            <a:r>
              <a:rPr lang="en-US" sz="2200" b="1" dirty="0">
                <a:solidFill>
                  <a:srgbClr val="003B68"/>
                </a:solidFill>
                <a:ea typeface="+mn-lt"/>
                <a:cs typeface="+mn-lt"/>
              </a:rPr>
              <a:t>(3) Have the disease?</a:t>
            </a:r>
            <a:endParaRPr lang="en-US" sz="2200" dirty="0">
              <a:solidFill>
                <a:srgbClr val="003B68"/>
              </a:solidFill>
            </a:endParaRPr>
          </a:p>
          <a:p>
            <a:pPr lvl="1"/>
            <a:r>
              <a:rPr lang="en-US" sz="2200" b="1" dirty="0">
                <a:solidFill>
                  <a:srgbClr val="003B68"/>
                </a:solidFill>
                <a:ea typeface="+mn-lt"/>
                <a:cs typeface="+mn-lt"/>
              </a:rPr>
              <a:t>(4) Do not have the disease?</a:t>
            </a:r>
            <a:endParaRPr lang="en-US" dirty="0"/>
          </a:p>
          <a:p>
            <a:endParaRPr lang="en-US">
              <a:solidFill>
                <a:srgbClr val="000000"/>
              </a:solidFill>
            </a:endParaRPr>
          </a:p>
          <a:p>
            <a:endParaRPr lang="en-US"/>
          </a:p>
        </p:txBody>
      </p:sp>
      <p:sp>
        <p:nvSpPr>
          <p:cNvPr id="7" name="Arrow: Right 6">
            <a:extLst>
              <a:ext uri="{FF2B5EF4-FFF2-40B4-BE49-F238E27FC236}">
                <a16:creationId xmlns:a16="http://schemas.microsoft.com/office/drawing/2014/main" id="{921C1D81-5B73-6B1D-9BEC-AF233256CE5A}"/>
              </a:ext>
            </a:extLst>
          </p:cNvPr>
          <p:cNvSpPr/>
          <p:nvPr/>
        </p:nvSpPr>
        <p:spPr>
          <a:xfrm>
            <a:off x="1477818" y="5449454"/>
            <a:ext cx="3786909" cy="646545"/>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3285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2A3FCB-0436-D5AE-3D53-D426D6595C8C}"/>
              </a:ext>
            </a:extLst>
          </p:cNvPr>
          <p:cNvSpPr txBox="1"/>
          <p:nvPr/>
        </p:nvSpPr>
        <p:spPr>
          <a:xfrm>
            <a:off x="2713182" y="2563090"/>
            <a:ext cx="705427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b="1">
                <a:solidFill>
                  <a:srgbClr val="003B68"/>
                </a:solidFill>
              </a:rPr>
              <a:t>Resources</a:t>
            </a:r>
            <a:endParaRPr lang="en-US"/>
          </a:p>
        </p:txBody>
      </p:sp>
    </p:spTree>
    <p:extLst>
      <p:ext uri="{BB962C8B-B14F-4D97-AF65-F5344CB8AC3E}">
        <p14:creationId xmlns:p14="http://schemas.microsoft.com/office/powerpoint/2010/main" val="3450115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D7E3A-22BB-FB7B-F0C1-AD52E42DBE22}"/>
              </a:ext>
            </a:extLst>
          </p:cNvPr>
          <p:cNvSpPr>
            <a:spLocks noGrp="1"/>
          </p:cNvSpPr>
          <p:nvPr>
            <p:ph type="title"/>
          </p:nvPr>
        </p:nvSpPr>
        <p:spPr/>
        <p:txBody>
          <a:bodyPr>
            <a:normAutofit fontScale="90000"/>
          </a:bodyPr>
          <a:lstStyle/>
          <a:p>
            <a:r>
              <a:rPr lang="en-US" dirty="0"/>
              <a:t>Vaccine Fears Overturned by Facts Booklet</a:t>
            </a:r>
          </a:p>
        </p:txBody>
      </p:sp>
      <p:sp>
        <p:nvSpPr>
          <p:cNvPr id="3" name="Content Placeholder 2">
            <a:extLst>
              <a:ext uri="{FF2B5EF4-FFF2-40B4-BE49-F238E27FC236}">
                <a16:creationId xmlns:a16="http://schemas.microsoft.com/office/drawing/2014/main" id="{B1D30946-3465-A38A-3446-B08EA8274D5F}"/>
              </a:ext>
            </a:extLst>
          </p:cNvPr>
          <p:cNvSpPr>
            <a:spLocks noGrp="1"/>
          </p:cNvSpPr>
          <p:nvPr>
            <p:ph idx="1"/>
          </p:nvPr>
        </p:nvSpPr>
        <p:spPr>
          <a:xfrm>
            <a:off x="617499" y="1770190"/>
            <a:ext cx="7370363" cy="4792687"/>
          </a:xfrm>
        </p:spPr>
        <p:txBody>
          <a:bodyPr/>
          <a:lstStyle/>
          <a:p>
            <a:pPr marL="0" indent="0" algn="l" fontAlgn="base">
              <a:buNone/>
            </a:pPr>
            <a:r>
              <a:rPr lang="en-US" sz="2600" dirty="0">
                <a:solidFill>
                  <a:srgbClr val="003B68"/>
                </a:solidFill>
              </a:rPr>
              <a:t>Vaccines are life-saving. Vaccine misinformation can instill fear that prevents people from getting this crucial component of health care. The </a:t>
            </a:r>
            <a:r>
              <a:rPr lang="en-US" sz="2600" dirty="0">
                <a:solidFill>
                  <a:srgbClr val="003B68"/>
                </a:solidFill>
                <a:hlinkClick r:id="rId4"/>
              </a:rPr>
              <a:t>Vaccine Fears Overturned by Facts Booklet</a:t>
            </a:r>
            <a:r>
              <a:rPr lang="en-US" sz="2600" dirty="0">
                <a:solidFill>
                  <a:srgbClr val="003B68"/>
                </a:solidFill>
              </a:rPr>
              <a:t> is a collaboration between Immunize Kansas Coalition and the creators of Back to the Vax, Heather Simpson and Lydia Greene. </a:t>
            </a:r>
          </a:p>
          <a:p>
            <a:pPr marL="0" indent="0" algn="l" fontAlgn="base">
              <a:buNone/>
            </a:pPr>
            <a:r>
              <a:rPr lang="en-US" sz="2600" b="1" dirty="0">
                <a:solidFill>
                  <a:srgbClr val="003B68"/>
                </a:solidFill>
              </a:rPr>
              <a:t>It's intended to be a factual rebuttal with personal stories to address common vaccine myths. </a:t>
            </a:r>
          </a:p>
        </p:txBody>
      </p:sp>
      <p:pic>
        <p:nvPicPr>
          <p:cNvPr id="1026" name="Picture 2">
            <a:extLst>
              <a:ext uri="{FF2B5EF4-FFF2-40B4-BE49-F238E27FC236}">
                <a16:creationId xmlns:a16="http://schemas.microsoft.com/office/drawing/2014/main" id="{2531D919-FF71-D44D-24CB-21ED10471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9535" y="1770190"/>
            <a:ext cx="3703238" cy="479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792688"/>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F64A6-AAA9-C960-E638-2462442A0A9E}"/>
              </a:ext>
            </a:extLst>
          </p:cNvPr>
          <p:cNvSpPr>
            <a:spLocks noGrp="1"/>
          </p:cNvSpPr>
          <p:nvPr>
            <p:ph type="title"/>
          </p:nvPr>
        </p:nvSpPr>
        <p:spPr/>
        <p:txBody>
          <a:bodyPr>
            <a:normAutofit fontScale="90000"/>
          </a:bodyPr>
          <a:lstStyle/>
          <a:p>
            <a:r>
              <a:rPr lang="en-US" dirty="0"/>
              <a:t>Vaccine Fears Overturned by Facts Booklet</a:t>
            </a:r>
          </a:p>
        </p:txBody>
      </p:sp>
      <p:pic>
        <p:nvPicPr>
          <p:cNvPr id="11" name="Picture 10">
            <a:extLst>
              <a:ext uri="{FF2B5EF4-FFF2-40B4-BE49-F238E27FC236}">
                <a16:creationId xmlns:a16="http://schemas.microsoft.com/office/drawing/2014/main" id="{58F076C9-1E23-D567-EE45-D9CB59238586}"/>
              </a:ext>
            </a:extLst>
          </p:cNvPr>
          <p:cNvPicPr>
            <a:picLocks noChangeAspect="1"/>
          </p:cNvPicPr>
          <p:nvPr/>
        </p:nvPicPr>
        <p:blipFill>
          <a:blip r:embed="rId2"/>
          <a:stretch>
            <a:fillRect/>
          </a:stretch>
        </p:blipFill>
        <p:spPr>
          <a:xfrm>
            <a:off x="2549378" y="3142020"/>
            <a:ext cx="6153187" cy="3516717"/>
          </a:xfrm>
          <a:prstGeom prst="rect">
            <a:avLst/>
          </a:prstGeom>
        </p:spPr>
      </p:pic>
      <p:sp>
        <p:nvSpPr>
          <p:cNvPr id="13" name="TextBox 12">
            <a:extLst>
              <a:ext uri="{FF2B5EF4-FFF2-40B4-BE49-F238E27FC236}">
                <a16:creationId xmlns:a16="http://schemas.microsoft.com/office/drawing/2014/main" id="{9A368413-7344-10CB-58CB-7ED8A759BFFD}"/>
              </a:ext>
            </a:extLst>
          </p:cNvPr>
          <p:cNvSpPr txBox="1"/>
          <p:nvPr/>
        </p:nvSpPr>
        <p:spPr>
          <a:xfrm>
            <a:off x="568651" y="1670516"/>
            <a:ext cx="9711558" cy="1292662"/>
          </a:xfrm>
          <a:prstGeom prst="rect">
            <a:avLst/>
          </a:prstGeom>
          <a:noFill/>
        </p:spPr>
        <p:txBody>
          <a:bodyPr wrap="square">
            <a:spAutoFit/>
          </a:bodyPr>
          <a:lstStyle/>
          <a:p>
            <a:pPr marL="0" indent="0" algn="l" fontAlgn="base">
              <a:buNone/>
            </a:pPr>
            <a:r>
              <a:rPr lang="en-US" sz="2400" b="1" dirty="0">
                <a:solidFill>
                  <a:srgbClr val="003B68"/>
                </a:solidFill>
              </a:rPr>
              <a:t>Check out the wide array of single-question handouts. </a:t>
            </a:r>
            <a:r>
              <a:rPr lang="en-US" sz="2600" dirty="0">
                <a:solidFill>
                  <a:srgbClr val="003B68"/>
                </a:solidFill>
              </a:rPr>
              <a:t>They are listed by topic in the same order as in the booklet and each is formatted to work as a standalone resource.</a:t>
            </a:r>
          </a:p>
        </p:txBody>
      </p:sp>
    </p:spTree>
    <p:extLst>
      <p:ext uri="{BB962C8B-B14F-4D97-AF65-F5344CB8AC3E}">
        <p14:creationId xmlns:p14="http://schemas.microsoft.com/office/powerpoint/2010/main" val="3206012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B1699-327E-6E27-B44F-26BCF0D6BD8A}"/>
              </a:ext>
            </a:extLst>
          </p:cNvPr>
          <p:cNvSpPr>
            <a:spLocks noGrp="1"/>
          </p:cNvSpPr>
          <p:nvPr>
            <p:ph type="title"/>
          </p:nvPr>
        </p:nvSpPr>
        <p:spPr/>
        <p:txBody>
          <a:bodyPr/>
          <a:lstStyle/>
          <a:p>
            <a:r>
              <a:rPr lang="en-US"/>
              <a:t>Misinformation Alerts</a:t>
            </a:r>
          </a:p>
        </p:txBody>
      </p:sp>
      <p:sp>
        <p:nvSpPr>
          <p:cNvPr id="3" name="Content Placeholder 2">
            <a:extLst>
              <a:ext uri="{FF2B5EF4-FFF2-40B4-BE49-F238E27FC236}">
                <a16:creationId xmlns:a16="http://schemas.microsoft.com/office/drawing/2014/main" id="{AB98235A-210E-FEDC-921A-D45310B1B9FC}"/>
              </a:ext>
            </a:extLst>
          </p:cNvPr>
          <p:cNvSpPr>
            <a:spLocks noGrp="1"/>
          </p:cNvSpPr>
          <p:nvPr>
            <p:ph idx="1"/>
          </p:nvPr>
        </p:nvSpPr>
        <p:spPr>
          <a:xfrm>
            <a:off x="617499" y="1770191"/>
            <a:ext cx="10685085" cy="3599316"/>
          </a:xfrm>
        </p:spPr>
        <p:txBody>
          <a:bodyPr vert="horz" lIns="91440" tIns="45720" rIns="91440" bIns="45720" rtlCol="0" anchor="t">
            <a:noAutofit/>
          </a:bodyPr>
          <a:lstStyle/>
          <a:p>
            <a:pPr marL="0" indent="0">
              <a:buNone/>
            </a:pPr>
            <a:r>
              <a:rPr lang="en-US" dirty="0">
                <a:solidFill>
                  <a:srgbClr val="003B68"/>
                </a:solidFill>
                <a:ea typeface="+mn-lt"/>
                <a:cs typeface="+mn-lt"/>
              </a:rPr>
              <a:t>These insights are based on a combination of automated media monitoring and manual review by public health data analysts. </a:t>
            </a:r>
          </a:p>
          <a:p>
            <a:pPr marL="0" indent="0">
              <a:buNone/>
            </a:pPr>
            <a:r>
              <a:rPr lang="en-US" dirty="0">
                <a:solidFill>
                  <a:srgbClr val="003B68"/>
                </a:solidFill>
                <a:ea typeface="+mn-lt"/>
                <a:cs typeface="+mn-lt"/>
              </a:rPr>
              <a:t>Media data are publicly available data from many sources, such as social media, broadcast television, newspapers and magazines, news websites, online video, blogs, and more. </a:t>
            </a:r>
          </a:p>
          <a:p>
            <a:pPr marL="0" indent="0">
              <a:buNone/>
            </a:pPr>
            <a:endParaRPr lang="en-US" dirty="0">
              <a:solidFill>
                <a:srgbClr val="003B68"/>
              </a:solidFill>
              <a:ea typeface="+mn-lt"/>
              <a:cs typeface="+mn-lt"/>
            </a:endParaRPr>
          </a:p>
          <a:p>
            <a:pPr marL="0" indent="0">
              <a:buNone/>
            </a:pPr>
            <a:r>
              <a:rPr lang="en-US" dirty="0">
                <a:solidFill>
                  <a:srgbClr val="003B68"/>
                </a:solidFill>
                <a:ea typeface="+mn-lt"/>
                <a:cs typeface="+mn-lt"/>
              </a:rPr>
              <a:t>See Misinformation Alerts at:</a:t>
            </a:r>
          </a:p>
          <a:p>
            <a:pPr marL="0" indent="0">
              <a:buNone/>
            </a:pPr>
            <a:r>
              <a:rPr lang="en-US" dirty="0">
                <a:solidFill>
                  <a:srgbClr val="0070C0"/>
                </a:solidFill>
                <a:ea typeface="+mn-lt"/>
                <a:cs typeface="+mn-lt"/>
                <a:hlinkClick r:id="rId3">
                  <a:extLst>
                    <a:ext uri="{A12FA001-AC4F-418D-AE19-62706E023703}">
                      <ahyp:hlinkClr xmlns:ahyp="http://schemas.microsoft.com/office/drawing/2018/hyperlinkcolor" val="tx"/>
                    </a:ext>
                  </a:extLst>
                </a:hlinkClick>
              </a:rPr>
              <a:t>publichealthcollaborative.org/misinformation-alerts/</a:t>
            </a:r>
            <a:endParaRPr lang="en-US" dirty="0">
              <a:solidFill>
                <a:srgbClr val="0070C0"/>
              </a:solidFill>
            </a:endParaRPr>
          </a:p>
          <a:p>
            <a:endParaRPr lang="en-US" dirty="0"/>
          </a:p>
        </p:txBody>
      </p:sp>
      <p:pic>
        <p:nvPicPr>
          <p:cNvPr id="5" name="Picture 4">
            <a:extLst>
              <a:ext uri="{FF2B5EF4-FFF2-40B4-BE49-F238E27FC236}">
                <a16:creationId xmlns:a16="http://schemas.microsoft.com/office/drawing/2014/main" id="{6ABBD0D4-829F-3DCF-8270-9657DE8E4594}"/>
              </a:ext>
            </a:extLst>
          </p:cNvPr>
          <p:cNvPicPr>
            <a:picLocks noChangeAspect="1"/>
          </p:cNvPicPr>
          <p:nvPr/>
        </p:nvPicPr>
        <p:blipFill>
          <a:blip r:embed="rId4"/>
          <a:stretch>
            <a:fillRect/>
          </a:stretch>
        </p:blipFill>
        <p:spPr>
          <a:xfrm>
            <a:off x="8544623" y="3956858"/>
            <a:ext cx="3373475" cy="2408383"/>
          </a:xfrm>
          <a:prstGeom prst="rect">
            <a:avLst/>
          </a:prstGeom>
        </p:spPr>
      </p:pic>
    </p:spTree>
    <p:extLst>
      <p:ext uri="{BB962C8B-B14F-4D97-AF65-F5344CB8AC3E}">
        <p14:creationId xmlns:p14="http://schemas.microsoft.com/office/powerpoint/2010/main" val="3775776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7353-5D5C-A8CC-5A5A-D20A20A549D1}"/>
              </a:ext>
            </a:extLst>
          </p:cNvPr>
          <p:cNvSpPr>
            <a:spLocks noGrp="1"/>
          </p:cNvSpPr>
          <p:nvPr>
            <p:ph type="title"/>
          </p:nvPr>
        </p:nvSpPr>
        <p:spPr/>
        <p:txBody>
          <a:bodyPr/>
          <a:lstStyle/>
          <a:p>
            <a:r>
              <a:rPr lang="en-US" dirty="0"/>
              <a:t>The news only gave us 1 fact</a:t>
            </a:r>
          </a:p>
        </p:txBody>
      </p:sp>
      <p:sp>
        <p:nvSpPr>
          <p:cNvPr id="3" name="Content Placeholder 2">
            <a:extLst>
              <a:ext uri="{FF2B5EF4-FFF2-40B4-BE49-F238E27FC236}">
                <a16:creationId xmlns:a16="http://schemas.microsoft.com/office/drawing/2014/main" id="{B4DEFEAF-A4B3-2D42-1594-E63A31F1FB2D}"/>
              </a:ext>
            </a:extLst>
          </p:cNvPr>
          <p:cNvSpPr>
            <a:spLocks noGrp="1"/>
          </p:cNvSpPr>
          <p:nvPr>
            <p:ph idx="1"/>
          </p:nvPr>
        </p:nvSpPr>
        <p:spPr>
          <a:xfrm>
            <a:off x="617499" y="1770191"/>
            <a:ext cx="10445134" cy="1232498"/>
          </a:xfrm>
        </p:spPr>
        <p:txBody>
          <a:bodyPr vert="horz" lIns="91440" tIns="45720" rIns="91440" bIns="45720" rtlCol="0" anchor="t">
            <a:normAutofit/>
          </a:bodyPr>
          <a:lstStyle/>
          <a:p>
            <a:pPr marL="0" indent="0">
              <a:buNone/>
            </a:pPr>
            <a:r>
              <a:rPr lang="en-US" b="1" dirty="0">
                <a:solidFill>
                  <a:srgbClr val="0070C0"/>
                </a:solidFill>
              </a:rPr>
              <a:t>Disease among those "exposed" to cell phones:</a:t>
            </a:r>
            <a:endParaRPr lang="en-US" dirty="0"/>
          </a:p>
          <a:p>
            <a:pPr marL="0" indent="0">
              <a:buNone/>
            </a:pPr>
            <a:r>
              <a:rPr lang="en-US" b="1" i="1" dirty="0">
                <a:solidFill>
                  <a:srgbClr val="003B68"/>
                </a:solidFill>
              </a:rPr>
              <a:t>20 people with cell phones got borborygmi.</a:t>
            </a:r>
            <a:endParaRPr lang="en-US" b="1" i="1" dirty="0">
              <a:solidFill>
                <a:srgbClr val="003B68"/>
              </a:solidFill>
              <a:ea typeface="+mn-lt"/>
              <a:cs typeface="+mn-lt"/>
            </a:endParaRPr>
          </a:p>
          <a:p>
            <a:pPr marL="0" indent="0">
              <a:buNone/>
            </a:pPr>
            <a:endParaRPr lang="en-US" b="1" dirty="0">
              <a:solidFill>
                <a:srgbClr val="0070C0"/>
              </a:solidFill>
            </a:endParaRPr>
          </a:p>
          <a:p>
            <a:endParaRPr lang="en-US"/>
          </a:p>
          <a:p>
            <a:pPr marL="0" indent="0">
              <a:buNone/>
            </a:pPr>
            <a:endParaRPr lang="en-US"/>
          </a:p>
        </p:txBody>
      </p:sp>
      <p:pic>
        <p:nvPicPr>
          <p:cNvPr id="4" name="Picture 4">
            <a:extLst>
              <a:ext uri="{FF2B5EF4-FFF2-40B4-BE49-F238E27FC236}">
                <a16:creationId xmlns:a16="http://schemas.microsoft.com/office/drawing/2014/main" id="{9C95831E-DDB4-4382-E5F8-3BD1A3013233}"/>
              </a:ext>
            </a:extLst>
          </p:cNvPr>
          <p:cNvPicPr>
            <a:picLocks noChangeAspect="1"/>
          </p:cNvPicPr>
          <p:nvPr/>
        </p:nvPicPr>
        <p:blipFill rotWithShape="1">
          <a:blip r:embed="rId3"/>
          <a:srcRect l="5845" t="10955" r="5845" b="12079"/>
          <a:stretch/>
        </p:blipFill>
        <p:spPr>
          <a:xfrm>
            <a:off x="5295007" y="3317842"/>
            <a:ext cx="6399393" cy="3129566"/>
          </a:xfrm>
          <a:prstGeom prst="rect">
            <a:avLst/>
          </a:prstGeom>
        </p:spPr>
      </p:pic>
      <p:sp>
        <p:nvSpPr>
          <p:cNvPr id="7" name="Content Placeholder 2">
            <a:extLst>
              <a:ext uri="{FF2B5EF4-FFF2-40B4-BE49-F238E27FC236}">
                <a16:creationId xmlns:a16="http://schemas.microsoft.com/office/drawing/2014/main" id="{6E36108D-528B-8B90-7D68-D809D6084CFC}"/>
              </a:ext>
            </a:extLst>
          </p:cNvPr>
          <p:cNvSpPr txBox="1">
            <a:spLocks/>
          </p:cNvSpPr>
          <p:nvPr/>
        </p:nvSpPr>
        <p:spPr>
          <a:xfrm>
            <a:off x="746808" y="3319591"/>
            <a:ext cx="3621771" cy="11401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9292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9292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9292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29292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dirty="0">
                <a:solidFill>
                  <a:srgbClr val="003B68"/>
                </a:solidFill>
              </a:rPr>
              <a:t>Right now, only one box is complete.</a:t>
            </a:r>
            <a:endParaRPr lang="en-US"/>
          </a:p>
          <a:p>
            <a:endParaRPr lang="en-US"/>
          </a:p>
          <a:p>
            <a:endParaRPr lang="en-US"/>
          </a:p>
          <a:p>
            <a:endParaRPr lang="en-US"/>
          </a:p>
          <a:p>
            <a:endParaRPr lang="en-US"/>
          </a:p>
          <a:p>
            <a:pPr marL="0" indent="0">
              <a:buFont typeface="Arial" panose="020B0604020202020204" pitchFamily="34" charset="0"/>
              <a:buNone/>
            </a:pPr>
            <a:endParaRPr lang="en-US"/>
          </a:p>
        </p:txBody>
      </p:sp>
      <p:sp>
        <p:nvSpPr>
          <p:cNvPr id="12" name="Rectangle: Rounded Corners 11">
            <a:extLst>
              <a:ext uri="{FF2B5EF4-FFF2-40B4-BE49-F238E27FC236}">
                <a16:creationId xmlns:a16="http://schemas.microsoft.com/office/drawing/2014/main" id="{03717BB7-9221-DB47-CFA8-EC41A0FA68B1}"/>
              </a:ext>
            </a:extLst>
          </p:cNvPr>
          <p:cNvSpPr/>
          <p:nvPr/>
        </p:nvSpPr>
        <p:spPr>
          <a:xfrm>
            <a:off x="7493000" y="3821545"/>
            <a:ext cx="1893454" cy="1270000"/>
          </a:xfrm>
          <a:prstGeom prst="roundRect">
            <a:avLst/>
          </a:prstGeom>
          <a:solidFill>
            <a:srgbClr val="F6BC1A">
              <a:alpha val="19000"/>
            </a:srgbClr>
          </a:solidFill>
          <a:ln>
            <a:solidFill>
              <a:srgbClr val="F6BC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85D4126-8466-8E24-F332-FC67C6A7052C}"/>
              </a:ext>
            </a:extLst>
          </p:cNvPr>
          <p:cNvCxnSpPr/>
          <p:nvPr/>
        </p:nvCxnSpPr>
        <p:spPr>
          <a:xfrm>
            <a:off x="2983347" y="3964710"/>
            <a:ext cx="4747489" cy="2332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884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A96D-0212-EDA3-55AC-5605481D5DE5}"/>
              </a:ext>
            </a:extLst>
          </p:cNvPr>
          <p:cNvSpPr>
            <a:spLocks noGrp="1"/>
          </p:cNvSpPr>
          <p:nvPr>
            <p:ph type="title"/>
          </p:nvPr>
        </p:nvSpPr>
        <p:spPr/>
        <p:txBody>
          <a:bodyPr/>
          <a:lstStyle/>
          <a:p>
            <a:r>
              <a:rPr lang="en-US"/>
              <a:t>Possibility #1: No difference seen</a:t>
            </a:r>
          </a:p>
        </p:txBody>
      </p:sp>
      <p:pic>
        <p:nvPicPr>
          <p:cNvPr id="4" name="Picture 4" descr="A picture containing diagram&#10;&#10;Description automatically generated">
            <a:extLst>
              <a:ext uri="{FF2B5EF4-FFF2-40B4-BE49-F238E27FC236}">
                <a16:creationId xmlns:a16="http://schemas.microsoft.com/office/drawing/2014/main" id="{AFFF2267-BDF1-F90E-47C2-25D4BDF17B19}"/>
              </a:ext>
            </a:extLst>
          </p:cNvPr>
          <p:cNvPicPr>
            <a:picLocks noGrp="1" noChangeAspect="1"/>
          </p:cNvPicPr>
          <p:nvPr>
            <p:ph idx="1"/>
          </p:nvPr>
        </p:nvPicPr>
        <p:blipFill rotWithShape="1">
          <a:blip r:embed="rId3"/>
          <a:srcRect l="6040" t="10149" r="5537" b="12537"/>
          <a:stretch/>
        </p:blipFill>
        <p:spPr>
          <a:xfrm>
            <a:off x="4358244" y="2847984"/>
            <a:ext cx="7178026" cy="3587687"/>
          </a:xfrm>
        </p:spPr>
      </p:pic>
      <p:sp>
        <p:nvSpPr>
          <p:cNvPr id="5" name="TextBox 4">
            <a:extLst>
              <a:ext uri="{FF2B5EF4-FFF2-40B4-BE49-F238E27FC236}">
                <a16:creationId xmlns:a16="http://schemas.microsoft.com/office/drawing/2014/main" id="{542673F8-A683-C570-228E-0DF77E697D1A}"/>
              </a:ext>
            </a:extLst>
          </p:cNvPr>
          <p:cNvSpPr txBox="1"/>
          <p:nvPr/>
        </p:nvSpPr>
        <p:spPr>
          <a:xfrm>
            <a:off x="614218" y="1839987"/>
            <a:ext cx="1020221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3B68"/>
                </a:solidFill>
                <a:latin typeface="Trebuchet MS"/>
              </a:rPr>
              <a:t>It may be that if we checked 100 (randomly selected) people, </a:t>
            </a:r>
            <a:endParaRPr lang="en-US" dirty="0"/>
          </a:p>
          <a:p>
            <a:r>
              <a:rPr lang="en-US" sz="2400" b="1" dirty="0">
                <a:solidFill>
                  <a:srgbClr val="003B68"/>
                </a:solidFill>
                <a:latin typeface="Trebuchet MS"/>
              </a:rPr>
              <a:t>we'd find this.</a:t>
            </a:r>
            <a:endParaRPr lang="en-US"/>
          </a:p>
          <a:p>
            <a:endParaRPr lang="en-US">
              <a:solidFill>
                <a:srgbClr val="000000"/>
              </a:solidFill>
              <a:latin typeface="var(--font-family-body)"/>
            </a:endParaRPr>
          </a:p>
        </p:txBody>
      </p:sp>
      <p:sp>
        <p:nvSpPr>
          <p:cNvPr id="6" name="TextBox 5">
            <a:extLst>
              <a:ext uri="{FF2B5EF4-FFF2-40B4-BE49-F238E27FC236}">
                <a16:creationId xmlns:a16="http://schemas.microsoft.com/office/drawing/2014/main" id="{2E1894AA-9B0A-2A47-B88F-351446E63946}"/>
              </a:ext>
            </a:extLst>
          </p:cNvPr>
          <p:cNvSpPr txBox="1"/>
          <p:nvPr/>
        </p:nvSpPr>
        <p:spPr>
          <a:xfrm>
            <a:off x="613184" y="3392884"/>
            <a:ext cx="348584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70C0"/>
                </a:solidFill>
                <a:latin typeface="Trebuchet MS"/>
              </a:rPr>
              <a:t>Hypothesis: Exposure to the cell phone </a:t>
            </a:r>
            <a:r>
              <a:rPr lang="en-US" sz="2400" b="1" dirty="0">
                <a:solidFill>
                  <a:srgbClr val="0070C0"/>
                </a:solidFill>
                <a:latin typeface="Trebuchet MS"/>
              </a:rPr>
              <a:t>did not make a difference </a:t>
            </a:r>
            <a:r>
              <a:rPr lang="en-US" sz="2400" dirty="0">
                <a:solidFill>
                  <a:srgbClr val="0070C0"/>
                </a:solidFill>
                <a:latin typeface="Trebuchet MS"/>
              </a:rPr>
              <a:t>to their chance of having the disease.</a:t>
            </a:r>
          </a:p>
        </p:txBody>
      </p:sp>
    </p:spTree>
    <p:extLst>
      <p:ext uri="{BB962C8B-B14F-4D97-AF65-F5344CB8AC3E}">
        <p14:creationId xmlns:p14="http://schemas.microsoft.com/office/powerpoint/2010/main" val="27236224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ewRhrOeyvSHt6gM.mlln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Jn.VGQMwELzBTj3NJQisH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0ptpA3KcBZoNrwUiKpPm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TDtGJTaiOQYTLQvSWNW.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_4trxSnRd.nQJo2jEJ8n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Jmq52i6slvNkJoliNZj3a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uf_WujoTo5KRDV_PYLVWF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UNx2KpoBbMt.HOprmXxXb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awOuHBGbibgvvpK56Saqn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CrgzG8tzl.5s9x.ukGc8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voYOSat1MeR7nqf8VTWL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80UqjbmFrwstuyWHp6H4D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YZ.UQDOC6Ao7Sow105Ol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bFpyH.YODIdUaFE_ypUkG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OuvWXnQsumT5xRDWykfI5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GJx9pxFA6RFIQXSgs63m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3mx4eX2IVgh9oMdV63oJd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ljOxYT1NKey64BpdlkCmO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f9x.aGgjjOayUIF_217Ez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JOWwB2sP4aGOBqSbHlpdO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XB8NjCCV._XNC28edWXI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Uco6yHtamVO8l_Mk5E4OZ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lJ5XV2Gg7HWc1kF6VUIyA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zamQn1QySpJER3FoGPwTp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IlTxgc391lKxCoMhEowXz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I.vweUEfPVFHCG1NIbhoN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pvj8iDa6.EPrde9aqA_UC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TL8MGKdlZBjRILQpEcR.P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qOqBHE04CUH2aP_KLSgWf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F6a32GJPz6SGE5LwXAyz1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zjUp4PH2oOgt3.9qQuDhF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LLEs1Q1KuVmUuDggIiIx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e9Wzck3pp2Xq2FiC2Q6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gD0xmVml4Ulf5z4xbC5K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8nu590Gwza1Nv1hEYFfAk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vzPM.DkrTwpHbUXYlqkoL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d5XeWISotczCENkf35RB5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LWF0PrXw0BriN9712EXoO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90ECzuHwnfLX.UUQVFL4T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Bdrul12loz.kszXsLyZMqw"/>
</p:tagLst>
</file>

<file path=ppt/theme/theme1.xml><?xml version="1.0" encoding="utf-8"?>
<a:theme xmlns:a="http://schemas.openxmlformats.org/drawingml/2006/main" name="Berlin">
  <a:themeElements>
    <a:clrScheme name="Custom 17">
      <a:dk1>
        <a:srgbClr val="4090CE"/>
      </a:dk1>
      <a:lt1>
        <a:sysClr val="window" lastClr="FFFFFF"/>
      </a:lt1>
      <a:dk2>
        <a:srgbClr val="9D360E"/>
      </a:dk2>
      <a:lt2>
        <a:srgbClr val="E7E6E6"/>
      </a:lt2>
      <a:accent1>
        <a:srgbClr val="F6BC1A"/>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Kansas Grid 16:9 - 12912">
  <a:themeElements>
    <a:clrScheme name="Grid based thme color">
      <a:dk1>
        <a:sysClr val="windowText" lastClr="000000"/>
      </a:dk1>
      <a:lt1>
        <a:sysClr val="window" lastClr="FFFFFF"/>
      </a:lt1>
      <a:dk2>
        <a:srgbClr val="051934"/>
      </a:dk2>
      <a:lt2>
        <a:srgbClr val="F2F2F2"/>
      </a:lt2>
      <a:accent1>
        <a:srgbClr val="082A58"/>
      </a:accent1>
      <a:accent2>
        <a:srgbClr val="0A3774"/>
      </a:accent2>
      <a:accent3>
        <a:srgbClr val="EDAE1D"/>
      </a:accent3>
      <a:accent4>
        <a:srgbClr val="2B7EED"/>
      </a:accent4>
      <a:accent5>
        <a:srgbClr val="ADADAD"/>
      </a:accent5>
      <a:accent6>
        <a:srgbClr val="D16656"/>
      </a:accent6>
      <a:hlink>
        <a:srgbClr val="F06E02"/>
      </a:hlink>
      <a:folHlink>
        <a:srgbClr val="FEA358"/>
      </a:folHlink>
    </a:clrScheme>
    <a:fontScheme name="Custom 11">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xxx" id="{68A82696-83F9-41F8-97AB-2419ECB0BA7C}" vid="{A7515B15-C783-4D74-9968-DEEAD6A72523}"/>
    </a:ext>
  </a:ext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IKC 1">
      <a:dk1>
        <a:srgbClr val="3C63AD"/>
      </a:dk1>
      <a:lt1>
        <a:srgbClr val="FFFFFF"/>
      </a:lt1>
      <a:dk2>
        <a:srgbClr val="1D2051"/>
      </a:dk2>
      <a:lt2>
        <a:srgbClr val="F8BD16"/>
      </a:lt2>
      <a:accent1>
        <a:srgbClr val="3C63AD"/>
      </a:accent1>
      <a:accent2>
        <a:srgbClr val="1E2151"/>
      </a:accent2>
      <a:accent3>
        <a:srgbClr val="F8BD16"/>
      </a:accent3>
      <a:accent4>
        <a:srgbClr val="A5A5A5"/>
      </a:accent4>
      <a:accent5>
        <a:srgbClr val="FEFFFE"/>
      </a:accent5>
      <a:accent6>
        <a:srgbClr val="A5A5A5"/>
      </a:accent6>
      <a:hlink>
        <a:srgbClr val="3C63AD"/>
      </a:hlink>
      <a:folHlink>
        <a:srgbClr val="3C63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7">
    <a:dk1>
      <a:srgbClr val="4090CE"/>
    </a:dk1>
    <a:lt1>
      <a:sysClr val="window" lastClr="FFFFFF"/>
    </a:lt1>
    <a:dk2>
      <a:srgbClr val="9D360E"/>
    </a:dk2>
    <a:lt2>
      <a:srgbClr val="E7E6E6"/>
    </a:lt2>
    <a:accent1>
      <a:srgbClr val="F6BC1A"/>
    </a:accent1>
    <a:accent2>
      <a:srgbClr val="C1B56B"/>
    </a:accent2>
    <a:accent3>
      <a:srgbClr val="4BAF73"/>
    </a:accent3>
    <a:accent4>
      <a:srgbClr val="5AA6C0"/>
    </a:accent4>
    <a:accent5>
      <a:srgbClr val="D17DF9"/>
    </a:accent5>
    <a:accent6>
      <a:srgbClr val="FA7E5C"/>
    </a:accent6>
    <a:hlink>
      <a:srgbClr val="FFAE3E"/>
    </a:hlink>
    <a:folHlink>
      <a:srgbClr val="FCC77E"/>
    </a:folHlink>
  </a:clrScheme>
</a:themeOverride>
</file>

<file path=docProps/app.xml><?xml version="1.0" encoding="utf-8"?>
<Properties xmlns="http://schemas.openxmlformats.org/officeDocument/2006/extended-properties" xmlns:vt="http://schemas.openxmlformats.org/officeDocument/2006/docPropsVTypes">
  <TotalTime>1779</TotalTime>
  <Words>6424</Words>
  <Application>Microsoft Office PowerPoint</Application>
  <PresentationFormat>Widescreen</PresentationFormat>
  <Paragraphs>545</Paragraphs>
  <Slides>73</Slides>
  <Notes>64</Notes>
  <HiddenSlides>0</HiddenSlides>
  <MMClips>1</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73</vt:i4>
      </vt:variant>
    </vt:vector>
  </HeadingPairs>
  <TitlesOfParts>
    <vt:vector size="86" baseType="lpstr">
      <vt:lpstr>Arial</vt:lpstr>
      <vt:lpstr>Arial,Sans-Serif</vt:lpstr>
      <vt:lpstr>Calibri</vt:lpstr>
      <vt:lpstr>Cambria</vt:lpstr>
      <vt:lpstr>Merriweather</vt:lpstr>
      <vt:lpstr>Trebuchet MS</vt:lpstr>
      <vt:lpstr>var(--font-family-body)</vt:lpstr>
      <vt:lpstr>Wingdings</vt:lpstr>
      <vt:lpstr>Berlin</vt:lpstr>
      <vt:lpstr>Kansas Grid 16:9 - 12912</vt:lpstr>
      <vt:lpstr>1_Custom Design</vt:lpstr>
      <vt:lpstr>3_Office Theme</vt:lpstr>
      <vt:lpstr>think-cell Slide</vt:lpstr>
      <vt:lpstr>Identifying Vaccine Misinformation</vt:lpstr>
      <vt:lpstr>PowerPoint Presentation</vt:lpstr>
      <vt:lpstr>Four Key Facts</vt:lpstr>
      <vt:lpstr>Four Key Facts</vt:lpstr>
      <vt:lpstr>Example</vt:lpstr>
      <vt:lpstr>To begin addressing this question...</vt:lpstr>
      <vt:lpstr>To begin addressing this question...</vt:lpstr>
      <vt:lpstr>The news only gave us 1 fact</vt:lpstr>
      <vt:lpstr>Possibility #1: No difference seen</vt:lpstr>
      <vt:lpstr>Possibility #2: Possible protective effect</vt:lpstr>
      <vt:lpstr>Possibility #3: Danger Signal</vt:lpstr>
      <vt:lpstr>Key Point</vt:lpstr>
      <vt:lpstr>Confounding Factors</vt:lpstr>
      <vt:lpstr>Consider this…</vt:lpstr>
      <vt:lpstr>Consider this…</vt:lpstr>
      <vt:lpstr>Confounders</vt:lpstr>
      <vt:lpstr>Confounders</vt:lpstr>
      <vt:lpstr>Confounders</vt:lpstr>
      <vt:lpstr>Confounding Factors with Vaccines</vt:lpstr>
      <vt:lpstr>Some things happen by chance</vt:lpstr>
      <vt:lpstr>PowerPoint Presentation</vt:lpstr>
      <vt:lpstr>False Dichotomy</vt:lpstr>
      <vt:lpstr>Example of a False Dichotomy</vt:lpstr>
      <vt:lpstr>Rethink False Dichotomies</vt:lpstr>
      <vt:lpstr>PowerPoint Presentation</vt:lpstr>
      <vt:lpstr>Another example of a false dichotomy?</vt:lpstr>
      <vt:lpstr>Discussion</vt:lpstr>
      <vt:lpstr>Do you see either of these as  false dichotomies? </vt:lpstr>
      <vt:lpstr>Who benefits from false dichotomies?</vt:lpstr>
      <vt:lpstr>Who benefits from false dichotomies?</vt:lpstr>
      <vt:lpstr>PowerPoint Presentation</vt:lpstr>
      <vt:lpstr>False Balance</vt:lpstr>
      <vt:lpstr>PowerPoint Presentation</vt:lpstr>
      <vt:lpstr>Harms of False Balance</vt:lpstr>
      <vt:lpstr>Harms of False Balance</vt:lpstr>
      <vt:lpstr>Harms of False Balance</vt:lpstr>
      <vt:lpstr>The cost of misrepresentation</vt:lpstr>
      <vt:lpstr>Vaccines and Autism: How the Myth Started</vt:lpstr>
      <vt:lpstr>When the anti-vaccine movement engages media</vt:lpstr>
      <vt:lpstr>When the anti-vaccine movement engages media</vt:lpstr>
      <vt:lpstr>PowerPoint Presentation</vt:lpstr>
      <vt:lpstr>Evaluating Websites</vt:lpstr>
      <vt:lpstr>Example</vt:lpstr>
      <vt:lpstr>Example</vt:lpstr>
      <vt:lpstr>#1 Who does this website represent?</vt:lpstr>
      <vt:lpstr>#2 Who funds the website?</vt:lpstr>
      <vt:lpstr>#3 What is the quality of the information?</vt:lpstr>
      <vt:lpstr>#4 Is the information up to date?</vt:lpstr>
      <vt:lpstr>#5 How is the viewer's personal information used? (Privacy)</vt:lpstr>
      <vt:lpstr>Summary of questions to ask</vt:lpstr>
      <vt:lpstr>PowerPoint Presentation</vt:lpstr>
      <vt:lpstr>Quiz</vt:lpstr>
      <vt:lpstr>Quiz</vt:lpstr>
      <vt:lpstr>PowerPoint Presentation</vt:lpstr>
      <vt:lpstr>Where do we get our information? </vt:lpstr>
      <vt:lpstr>PowerPoint Presentation</vt:lpstr>
      <vt:lpstr>PowerPoint Presentation</vt:lpstr>
      <vt:lpstr>PowerPoint Presentation</vt:lpstr>
      <vt:lpstr>PowerPoint Presentation</vt:lpstr>
      <vt:lpstr>PowerPoint Presentation</vt:lpstr>
      <vt:lpstr>PowerPoint Presentation</vt:lpstr>
      <vt:lpstr>Evaluating scientific studies</vt:lpstr>
      <vt:lpstr>Journalism caveats</vt:lpstr>
      <vt:lpstr>PowerPoint Presentation</vt:lpstr>
      <vt:lpstr>Quiz</vt:lpstr>
      <vt:lpstr>Quiz </vt:lpstr>
      <vt:lpstr>Quiz </vt:lpstr>
      <vt:lpstr>Quiz</vt:lpstr>
      <vt:lpstr>Quiz</vt:lpstr>
      <vt:lpstr>PowerPoint Presentation</vt:lpstr>
      <vt:lpstr>Vaccine Fears Overturned by Facts Booklet</vt:lpstr>
      <vt:lpstr>Vaccine Fears Overturned by Facts Booklet</vt:lpstr>
      <vt:lpstr>Misinformation Alerts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Immunize Kansas Coalition</dc:title>
  <dc:creator>jwsatzler</dc:creator>
  <cp:lastModifiedBy>Julia Lambert</cp:lastModifiedBy>
  <cp:revision>405</cp:revision>
  <cp:lastPrinted>2021-08-20T12:53:25Z</cp:lastPrinted>
  <dcterms:created xsi:type="dcterms:W3CDTF">2020-08-26T15:32:21Z</dcterms:created>
  <dcterms:modified xsi:type="dcterms:W3CDTF">2023-11-21T18:53:15Z</dcterms:modified>
</cp:coreProperties>
</file>